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3.xml" ContentType="application/vnd.openxmlformats-officedocument.presentationml.notesSlide+xml"/>
  <Override PartName="/ppt/charts/chart18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6.xml" ContentType="application/vnd.openxmlformats-officedocument.drawingml.char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356" r:id="rId2"/>
    <p:sldId id="366" r:id="rId3"/>
    <p:sldId id="378" r:id="rId4"/>
    <p:sldId id="313" r:id="rId5"/>
    <p:sldId id="374" r:id="rId6"/>
    <p:sldId id="379" r:id="rId7"/>
    <p:sldId id="375" r:id="rId8"/>
    <p:sldId id="376" r:id="rId9"/>
    <p:sldId id="372" r:id="rId10"/>
    <p:sldId id="373" r:id="rId11"/>
    <p:sldId id="371" r:id="rId12"/>
    <p:sldId id="315" r:id="rId13"/>
    <p:sldId id="361" r:id="rId14"/>
    <p:sldId id="380" r:id="rId15"/>
    <p:sldId id="362" r:id="rId16"/>
    <p:sldId id="316" r:id="rId17"/>
    <p:sldId id="358" r:id="rId18"/>
    <p:sldId id="357" r:id="rId19"/>
    <p:sldId id="317" r:id="rId20"/>
    <p:sldId id="364" r:id="rId21"/>
    <p:sldId id="363" r:id="rId22"/>
    <p:sldId id="318" r:id="rId23"/>
    <p:sldId id="319" r:id="rId24"/>
    <p:sldId id="320" r:id="rId25"/>
    <p:sldId id="321" r:id="rId26"/>
    <p:sldId id="367" r:id="rId27"/>
    <p:sldId id="323" r:id="rId28"/>
    <p:sldId id="324" r:id="rId29"/>
    <p:sldId id="326" r:id="rId30"/>
    <p:sldId id="327" r:id="rId31"/>
    <p:sldId id="365" r:id="rId32"/>
    <p:sldId id="330" r:id="rId33"/>
    <p:sldId id="335" r:id="rId34"/>
    <p:sldId id="336" r:id="rId35"/>
    <p:sldId id="338" r:id="rId36"/>
    <p:sldId id="339" r:id="rId37"/>
    <p:sldId id="370" r:id="rId38"/>
    <p:sldId id="345" r:id="rId39"/>
    <p:sldId id="346" r:id="rId40"/>
    <p:sldId id="347" r:id="rId41"/>
    <p:sldId id="348" r:id="rId42"/>
    <p:sldId id="349" r:id="rId43"/>
    <p:sldId id="350" r:id="rId44"/>
    <p:sldId id="377" r:id="rId45"/>
    <p:sldId id="384" r:id="rId46"/>
    <p:sldId id="360" r:id="rId47"/>
    <p:sldId id="369" r:id="rId48"/>
    <p:sldId id="385" r:id="rId49"/>
    <p:sldId id="355" r:id="rId50"/>
    <p:sldId id="359" r:id="rId51"/>
    <p:sldId id="381" r:id="rId52"/>
    <p:sldId id="382" r:id="rId53"/>
    <p:sldId id="383" r:id="rId5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73" autoAdjust="0"/>
  </p:normalViewPr>
  <p:slideViewPr>
    <p:cSldViewPr>
      <p:cViewPr>
        <p:scale>
          <a:sx n="62" d="100"/>
          <a:sy n="62" d="100"/>
        </p:scale>
        <p:origin x="-103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Libro7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Reporte%20Nacional\Version%20Revisada\figuras%20adicionale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Libro8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Reporte%20Nacional\cuadros%20secci&#243;n%20utilizaci&#243;n-editados%20finales%20enviados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2\ANALISIS%20ESTADISTICO\graficos_estudios\grafico_dm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Disco:Users:icampos:Desktop:Factshets:HT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Disco:Users:icampos:Downloads:Control%20de%20acuerdo%20a%20S%20Salud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Reporte%20Nacional\Version%20Revisada\figuras%20adicionales%20b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FactSheets\graficas%20efectiv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3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FactSheets\graficas%20efectiva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FactSheets\graficas%20efectiva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FactSheets\graficas%20efectiva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FactSheets\graficas%20efectiva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Libro2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Libro2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pgutier\Documents\Dropbox\Ensanut%202011\Reporte%20Nacional\Figuras%20y%20Cuadros%20Hogar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Reporte%20Nacional\Figuras%20y%20Cuadros%20Hoga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3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graficas%20presentacion%20ensanut%2007May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Cobertura%20Salu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Articulos\figuras%20cobertur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gutier\Documents\Dropbox\Ensanut%202011\Reporte%20Nacional\Version%20Revisada\figuras%20adicionale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Libro7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Libro7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Hoja1!$C$5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Hoja1!$D$4:$G$4</c:f>
              <c:strCache>
                <c:ptCount val="4"/>
                <c:pt idx="0">
                  <c:v>MCO</c:v>
                </c:pt>
                <c:pt idx="1">
                  <c:v>Heckman</c:v>
                </c:pt>
                <c:pt idx="2">
                  <c:v>Heckman+VI</c:v>
                </c:pt>
                <c:pt idx="3">
                  <c:v>Heckman+VI sin SE</c:v>
                </c:pt>
              </c:strCache>
            </c:strRef>
          </c:cat>
          <c:val>
            <c:numRef>
              <c:f>Hoja1!$D$5:$G$5</c:f>
              <c:numCache>
                <c:formatCode>General</c:formatCode>
                <c:ptCount val="4"/>
                <c:pt idx="0">
                  <c:v>1.85</c:v>
                </c:pt>
                <c:pt idx="1">
                  <c:v>1.03</c:v>
                </c:pt>
                <c:pt idx="2">
                  <c:v>5.59</c:v>
                </c:pt>
                <c:pt idx="3">
                  <c:v>7.85</c:v>
                </c:pt>
              </c:numCache>
            </c:numRef>
          </c:val>
        </c:ser>
        <c:ser>
          <c:idx val="1"/>
          <c:order val="1"/>
          <c:tx>
            <c:strRef>
              <c:f>Hoja1!$C$6</c:f>
              <c:strCache>
                <c:ptCount val="1"/>
                <c:pt idx="0">
                  <c:v>Hombres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Hoja1!$D$4:$G$4</c:f>
              <c:strCache>
                <c:ptCount val="4"/>
                <c:pt idx="0">
                  <c:v>MCO</c:v>
                </c:pt>
                <c:pt idx="1">
                  <c:v>Heckman</c:v>
                </c:pt>
                <c:pt idx="2">
                  <c:v>Heckman+VI</c:v>
                </c:pt>
                <c:pt idx="3">
                  <c:v>Heckman+VI sin SE</c:v>
                </c:pt>
              </c:strCache>
            </c:strRef>
          </c:cat>
          <c:val>
            <c:numRef>
              <c:f>Hoja1!$D$6:$G$6</c:f>
              <c:numCache>
                <c:formatCode>General</c:formatCode>
                <c:ptCount val="4"/>
                <c:pt idx="0">
                  <c:v>1.26</c:v>
                </c:pt>
                <c:pt idx="1">
                  <c:v>1.0900000000000001</c:v>
                </c:pt>
                <c:pt idx="2">
                  <c:v>6.27</c:v>
                </c:pt>
                <c:pt idx="3">
                  <c:v>8.0299999999999994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814208"/>
        <c:axId val="160815744"/>
      </c:barChart>
      <c:catAx>
        <c:axId val="160814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60815744"/>
        <c:crosses val="autoZero"/>
        <c:auto val="1"/>
        <c:lblAlgn val="ctr"/>
        <c:lblOffset val="100"/>
        <c:noMultiLvlLbl val="0"/>
      </c:catAx>
      <c:valAx>
        <c:axId val="160815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0814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133709890820203"/>
          <c:y val="9.3241135600317909E-2"/>
          <c:w val="0.15571666279504298"/>
          <c:h val="0.14060104432840795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Hoja1!$F$4</c:f>
              <c:strCache>
                <c:ptCount val="1"/>
                <c:pt idx="0">
                  <c:v>Seguridad Social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Hoja1!$F$5:$F$36</c:f>
              <c:numCache>
                <c:formatCode>0.0%</c:formatCode>
                <c:ptCount val="32"/>
                <c:pt idx="0">
                  <c:v>0.52259599999999984</c:v>
                </c:pt>
                <c:pt idx="1">
                  <c:v>0.52417499999999984</c:v>
                </c:pt>
                <c:pt idx="2">
                  <c:v>0.56205879999999997</c:v>
                </c:pt>
                <c:pt idx="3">
                  <c:v>0.37806300000000009</c:v>
                </c:pt>
                <c:pt idx="4">
                  <c:v>0.64498409999999995</c:v>
                </c:pt>
                <c:pt idx="5">
                  <c:v>0.4548023000000001</c:v>
                </c:pt>
                <c:pt idx="6">
                  <c:v>0.16336429999999999</c:v>
                </c:pt>
                <c:pt idx="7">
                  <c:v>0.50438789999999989</c:v>
                </c:pt>
                <c:pt idx="8">
                  <c:v>0.48400950000000004</c:v>
                </c:pt>
                <c:pt idx="9">
                  <c:v>0.43461190000000005</c:v>
                </c:pt>
                <c:pt idx="10">
                  <c:v>0.32921450000000008</c:v>
                </c:pt>
                <c:pt idx="11">
                  <c:v>0.19998630000000003</c:v>
                </c:pt>
                <c:pt idx="12">
                  <c:v>0.28931080000000009</c:v>
                </c:pt>
                <c:pt idx="13">
                  <c:v>0.47045010000000004</c:v>
                </c:pt>
                <c:pt idx="14">
                  <c:v>0.38908760000000009</c:v>
                </c:pt>
                <c:pt idx="15">
                  <c:v>0.28087240000000008</c:v>
                </c:pt>
                <c:pt idx="16">
                  <c:v>0.33356460000000016</c:v>
                </c:pt>
                <c:pt idx="17">
                  <c:v>0.39330610000000016</c:v>
                </c:pt>
                <c:pt idx="18">
                  <c:v>0.61816289999999996</c:v>
                </c:pt>
                <c:pt idx="19">
                  <c:v>0.16216359999999996</c:v>
                </c:pt>
                <c:pt idx="20">
                  <c:v>0.27186410000000005</c:v>
                </c:pt>
                <c:pt idx="21">
                  <c:v>0.46012370000000002</c:v>
                </c:pt>
                <c:pt idx="22">
                  <c:v>0.43347320000000006</c:v>
                </c:pt>
                <c:pt idx="23">
                  <c:v>0.35115830000000003</c:v>
                </c:pt>
                <c:pt idx="24">
                  <c:v>0.54328929999999998</c:v>
                </c:pt>
                <c:pt idx="25">
                  <c:v>0.54885700000000004</c:v>
                </c:pt>
                <c:pt idx="26">
                  <c:v>0.27062870000000006</c:v>
                </c:pt>
                <c:pt idx="27">
                  <c:v>0.44791190000000003</c:v>
                </c:pt>
                <c:pt idx="28">
                  <c:v>0.25320299999999996</c:v>
                </c:pt>
                <c:pt idx="29">
                  <c:v>0.3012012</c:v>
                </c:pt>
                <c:pt idx="30">
                  <c:v>0.43445250000000007</c:v>
                </c:pt>
                <c:pt idx="31">
                  <c:v>0.34297190000000005</c:v>
                </c:pt>
              </c:numCache>
            </c:numRef>
          </c:val>
        </c:ser>
        <c:ser>
          <c:idx val="2"/>
          <c:order val="1"/>
          <c:tx>
            <c:strRef>
              <c:f>Hoja1!$G$4</c:f>
              <c:strCache>
                <c:ptCount val="1"/>
                <c:pt idx="0">
                  <c:v>SPSS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Hoja1!$G$5:$G$36</c:f>
              <c:numCache>
                <c:formatCode>0.0%</c:formatCode>
                <c:ptCount val="32"/>
                <c:pt idx="0">
                  <c:v>0.33657660000000011</c:v>
                </c:pt>
                <c:pt idx="1">
                  <c:v>0.2676405</c:v>
                </c:pt>
                <c:pt idx="2">
                  <c:v>0.26091160000000002</c:v>
                </c:pt>
                <c:pt idx="3">
                  <c:v>0.47586000000000006</c:v>
                </c:pt>
                <c:pt idx="4">
                  <c:v>0.14451510000000004</c:v>
                </c:pt>
                <c:pt idx="5">
                  <c:v>0.3977673000000001</c:v>
                </c:pt>
                <c:pt idx="6">
                  <c:v>0.61698570000000008</c:v>
                </c:pt>
                <c:pt idx="7">
                  <c:v>0.27223809999999998</c:v>
                </c:pt>
                <c:pt idx="8">
                  <c:v>0.24756230000000004</c:v>
                </c:pt>
                <c:pt idx="9">
                  <c:v>0.3601564000000001</c:v>
                </c:pt>
                <c:pt idx="10">
                  <c:v>0.48883120000000002</c:v>
                </c:pt>
                <c:pt idx="11">
                  <c:v>0.55667780000000011</c:v>
                </c:pt>
                <c:pt idx="12">
                  <c:v>0.52309280000000002</c:v>
                </c:pt>
                <c:pt idx="13">
                  <c:v>0.27740480000000006</c:v>
                </c:pt>
                <c:pt idx="14">
                  <c:v>0.33440510000000007</c:v>
                </c:pt>
                <c:pt idx="15">
                  <c:v>0.44759960000000004</c:v>
                </c:pt>
                <c:pt idx="16">
                  <c:v>0.42982520000000007</c:v>
                </c:pt>
                <c:pt idx="17">
                  <c:v>0.43530850000000015</c:v>
                </c:pt>
                <c:pt idx="18">
                  <c:v>0.19144510000000003</c:v>
                </c:pt>
                <c:pt idx="19">
                  <c:v>0.63039930000000011</c:v>
                </c:pt>
                <c:pt idx="20">
                  <c:v>0.4750584000000001</c:v>
                </c:pt>
                <c:pt idx="21">
                  <c:v>0.37404520000000002</c:v>
                </c:pt>
                <c:pt idx="22">
                  <c:v>0.34112020000000004</c:v>
                </c:pt>
                <c:pt idx="23">
                  <c:v>0.49220580000000008</c:v>
                </c:pt>
                <c:pt idx="24">
                  <c:v>0.28071360000000001</c:v>
                </c:pt>
                <c:pt idx="25">
                  <c:v>0.25551420000000002</c:v>
                </c:pt>
                <c:pt idx="26">
                  <c:v>0.52973490000000001</c:v>
                </c:pt>
                <c:pt idx="27">
                  <c:v>0.36097910000000005</c:v>
                </c:pt>
                <c:pt idx="28">
                  <c:v>0.51153219999999977</c:v>
                </c:pt>
                <c:pt idx="29">
                  <c:v>0.46169280000000001</c:v>
                </c:pt>
                <c:pt idx="30">
                  <c:v>0.409437</c:v>
                </c:pt>
                <c:pt idx="31">
                  <c:v>0.46814880000000003</c:v>
                </c:pt>
              </c:numCache>
            </c:numRef>
          </c:val>
        </c:ser>
        <c:ser>
          <c:idx val="0"/>
          <c:order val="2"/>
          <c:tx>
            <c:strRef>
              <c:f>Hoja1!$E$4</c:f>
              <c:strCache>
                <c:ptCount val="1"/>
                <c:pt idx="0">
                  <c:v>Ninguna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Hoja1!$E$5:$E$36</c:f>
              <c:numCache>
                <c:formatCode>0.0%</c:formatCode>
                <c:ptCount val="32"/>
                <c:pt idx="0">
                  <c:v>0.13806199999999999</c:v>
                </c:pt>
                <c:pt idx="1">
                  <c:v>0.19339700000000001</c:v>
                </c:pt>
                <c:pt idx="2">
                  <c:v>0.17150660000000001</c:v>
                </c:pt>
                <c:pt idx="3">
                  <c:v>0.1418577</c:v>
                </c:pt>
                <c:pt idx="4">
                  <c:v>0.19286809999999999</c:v>
                </c:pt>
                <c:pt idx="5">
                  <c:v>0.1396221</c:v>
                </c:pt>
                <c:pt idx="6">
                  <c:v>0.21459020000000004</c:v>
                </c:pt>
                <c:pt idx="7">
                  <c:v>0.19028510000000001</c:v>
                </c:pt>
                <c:pt idx="8">
                  <c:v>0.24364050000000001</c:v>
                </c:pt>
                <c:pt idx="9">
                  <c:v>0.20012059999999998</c:v>
                </c:pt>
                <c:pt idx="10">
                  <c:v>0.17821940000000006</c:v>
                </c:pt>
                <c:pt idx="11">
                  <c:v>0.24020420000000003</c:v>
                </c:pt>
                <c:pt idx="12">
                  <c:v>0.18137020000000001</c:v>
                </c:pt>
                <c:pt idx="13">
                  <c:v>0.24381630000000004</c:v>
                </c:pt>
                <c:pt idx="14">
                  <c:v>0.26074599999999998</c:v>
                </c:pt>
                <c:pt idx="15">
                  <c:v>0.26372960000000001</c:v>
                </c:pt>
                <c:pt idx="16">
                  <c:v>0.23051289999999999</c:v>
                </c:pt>
                <c:pt idx="17">
                  <c:v>0.16488649999999999</c:v>
                </c:pt>
                <c:pt idx="18">
                  <c:v>0.16980830000000002</c:v>
                </c:pt>
                <c:pt idx="19">
                  <c:v>0.20621250000000002</c:v>
                </c:pt>
                <c:pt idx="20">
                  <c:v>0.24350579999999999</c:v>
                </c:pt>
                <c:pt idx="21">
                  <c:v>0.15865830000000003</c:v>
                </c:pt>
                <c:pt idx="22">
                  <c:v>0.21226780000000003</c:v>
                </c:pt>
                <c:pt idx="23">
                  <c:v>0.1486711</c:v>
                </c:pt>
                <c:pt idx="24">
                  <c:v>0.16727049999999999</c:v>
                </c:pt>
                <c:pt idx="25">
                  <c:v>0.18053940000000002</c:v>
                </c:pt>
                <c:pt idx="26">
                  <c:v>0.17873459999999999</c:v>
                </c:pt>
                <c:pt idx="27">
                  <c:v>0.17898800000000004</c:v>
                </c:pt>
                <c:pt idx="28">
                  <c:v>0.22292899999999999</c:v>
                </c:pt>
                <c:pt idx="29">
                  <c:v>0.23268220000000001</c:v>
                </c:pt>
                <c:pt idx="30">
                  <c:v>0.15332589999999999</c:v>
                </c:pt>
                <c:pt idx="31">
                  <c:v>0.18545800000000004</c:v>
                </c:pt>
              </c:numCache>
            </c:numRef>
          </c:val>
        </c:ser>
        <c:ser>
          <c:idx val="3"/>
          <c:order val="3"/>
          <c:tx>
            <c:strRef>
              <c:f>Hoja1!$H$4</c:f>
              <c:strCache>
                <c:ptCount val="1"/>
                <c:pt idx="0">
                  <c:v>Otro</c:v>
                </c:pt>
              </c:strCache>
            </c:strRef>
          </c:tx>
          <c:invertIfNegative val="0"/>
          <c:cat>
            <c:strRef>
              <c:f>Hoja1!$D$5:$D$36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Hoja1!$H$5:$H$36</c:f>
              <c:numCache>
                <c:formatCode>0.0%</c:formatCode>
                <c:ptCount val="32"/>
                <c:pt idx="0">
                  <c:v>2.7653000000000009E-3</c:v>
                </c:pt>
                <c:pt idx="1">
                  <c:v>1.4787500000000002E-2</c:v>
                </c:pt>
                <c:pt idx="2">
                  <c:v>5.5231000000000004E-3</c:v>
                </c:pt>
                <c:pt idx="3">
                  <c:v>4.2194000000000008E-3</c:v>
                </c:pt>
                <c:pt idx="4">
                  <c:v>1.7632700000000001E-2</c:v>
                </c:pt>
                <c:pt idx="5">
                  <c:v>7.8083000000000015E-3</c:v>
                </c:pt>
                <c:pt idx="6">
                  <c:v>5.0598000000000006E-3</c:v>
                </c:pt>
                <c:pt idx="7">
                  <c:v>3.3088800000000002E-2</c:v>
                </c:pt>
                <c:pt idx="8">
                  <c:v>2.4787699999999996E-2</c:v>
                </c:pt>
                <c:pt idx="9">
                  <c:v>5.1111999999999998E-3</c:v>
                </c:pt>
                <c:pt idx="10">
                  <c:v>3.7350000000000005E-3</c:v>
                </c:pt>
                <c:pt idx="11">
                  <c:v>3.1318000000000001E-3</c:v>
                </c:pt>
                <c:pt idx="12">
                  <c:v>6.2263000000000015E-3</c:v>
                </c:pt>
                <c:pt idx="13">
                  <c:v>8.3288000000000008E-3</c:v>
                </c:pt>
                <c:pt idx="14">
                  <c:v>1.5761400000000002E-2</c:v>
                </c:pt>
                <c:pt idx="15">
                  <c:v>7.7985000000000007E-3</c:v>
                </c:pt>
                <c:pt idx="16">
                  <c:v>6.0973000000000008E-3</c:v>
                </c:pt>
                <c:pt idx="17">
                  <c:v>6.498900000000001E-3</c:v>
                </c:pt>
                <c:pt idx="18">
                  <c:v>2.0583700000000003E-2</c:v>
                </c:pt>
                <c:pt idx="19">
                  <c:v>1.2246000000000002E-3</c:v>
                </c:pt>
                <c:pt idx="20">
                  <c:v>9.5717000000000007E-3</c:v>
                </c:pt>
                <c:pt idx="21">
                  <c:v>7.1728000000000009E-3</c:v>
                </c:pt>
                <c:pt idx="22">
                  <c:v>1.31387E-2</c:v>
                </c:pt>
                <c:pt idx="23">
                  <c:v>7.9647999999999993E-3</c:v>
                </c:pt>
                <c:pt idx="24">
                  <c:v>8.7267000000000004E-3</c:v>
                </c:pt>
                <c:pt idx="25">
                  <c:v>1.5089399999999999E-2</c:v>
                </c:pt>
                <c:pt idx="26">
                  <c:v>2.0901699999999999E-2</c:v>
                </c:pt>
                <c:pt idx="27">
                  <c:v>1.2121000000000002E-2</c:v>
                </c:pt>
                <c:pt idx="28">
                  <c:v>1.2335799999999997E-2</c:v>
                </c:pt>
                <c:pt idx="29">
                  <c:v>4.4238000000000003E-3</c:v>
                </c:pt>
                <c:pt idx="30">
                  <c:v>2.784500000000001E-3</c:v>
                </c:pt>
                <c:pt idx="31">
                  <c:v>3.4212999999999999E-3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73439616"/>
        <c:axId val="173449600"/>
      </c:barChart>
      <c:catAx>
        <c:axId val="173439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73449600"/>
        <c:crosses val="autoZero"/>
        <c:auto val="1"/>
        <c:lblAlgn val="ctr"/>
        <c:lblOffset val="100"/>
        <c:noMultiLvlLbl val="0"/>
      </c:catAx>
      <c:valAx>
        <c:axId val="173449600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173439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s-MX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Hoja2!$D$1</c:f>
              <c:strCache>
                <c:ptCount val="1"/>
                <c:pt idx="0">
                  <c:v>ENSANUT 2006</c:v>
                </c:pt>
              </c:strCache>
            </c:strRef>
          </c:tx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Hoja2!$C$2:$C$4</c:f>
              <c:strCache>
                <c:ptCount val="3"/>
                <c:pt idx="0">
                  <c:v>Rural</c:v>
                </c:pt>
                <c:pt idx="1">
                  <c:v>Urbano</c:v>
                </c:pt>
                <c:pt idx="2">
                  <c:v>Metropolitana</c:v>
                </c:pt>
              </c:strCache>
            </c:strRef>
          </c:cat>
          <c:val>
            <c:numRef>
              <c:f>Hoja2!$D$2:$D$4</c:f>
              <c:numCache>
                <c:formatCode>0.00%</c:formatCode>
                <c:ptCount val="3"/>
                <c:pt idx="0">
                  <c:v>0.60599999999999998</c:v>
                </c:pt>
                <c:pt idx="1">
                  <c:v>0.52900000000000003</c:v>
                </c:pt>
                <c:pt idx="2">
                  <c:v>0.44900000000000001</c:v>
                </c:pt>
              </c:numCache>
            </c:numRef>
          </c:val>
        </c:ser>
        <c:ser>
          <c:idx val="1"/>
          <c:order val="1"/>
          <c:tx>
            <c:strRef>
              <c:f>Hoja2!$E$1</c:f>
              <c:strCache>
                <c:ptCount val="1"/>
                <c:pt idx="0">
                  <c:v>ENSANUT 2012</c:v>
                </c:pt>
              </c:strCache>
            </c:strRef>
          </c:tx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Hoja2!$C$2:$C$4</c:f>
              <c:strCache>
                <c:ptCount val="3"/>
                <c:pt idx="0">
                  <c:v>Rural</c:v>
                </c:pt>
                <c:pt idx="1">
                  <c:v>Urbano</c:v>
                </c:pt>
                <c:pt idx="2">
                  <c:v>Metropolitana</c:v>
                </c:pt>
              </c:strCache>
            </c:strRef>
          </c:cat>
          <c:val>
            <c:numRef>
              <c:f>Hoja2!$E$2:$E$4</c:f>
              <c:numCache>
                <c:formatCode>0.00%</c:formatCode>
                <c:ptCount val="3"/>
                <c:pt idx="0">
                  <c:v>0.17699999999999999</c:v>
                </c:pt>
                <c:pt idx="1">
                  <c:v>0.218</c:v>
                </c:pt>
                <c:pt idx="2">
                  <c:v>0.22600000000000001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478656"/>
        <c:axId val="173480192"/>
      </c:barChart>
      <c:catAx>
        <c:axId val="173478656"/>
        <c:scaling>
          <c:orientation val="minMax"/>
        </c:scaling>
        <c:delete val="0"/>
        <c:axPos val="b"/>
        <c:majorTickMark val="out"/>
        <c:minorTickMark val="none"/>
        <c:tickLblPos val="nextTo"/>
        <c:crossAx val="173480192"/>
        <c:crosses val="autoZero"/>
        <c:auto val="1"/>
        <c:lblAlgn val="ctr"/>
        <c:lblOffset val="100"/>
        <c:noMultiLvlLbl val="0"/>
      </c:catAx>
      <c:valAx>
        <c:axId val="1734801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734786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Hoja1!$E$3</c:f>
              <c:strCache>
                <c:ptCount val="1"/>
                <c:pt idx="0">
                  <c:v>Total</c:v>
                </c:pt>
              </c:strCache>
            </c:strRef>
          </c:tx>
          <c:spPr>
            <a:ln w="57150">
              <a:solidFill>
                <a:schemeClr val="bg1">
                  <a:lumMod val="50000"/>
                </a:schemeClr>
              </a:solidFill>
            </a:ln>
          </c:spPr>
          <c:marker>
            <c:spPr>
              <a:solidFill>
                <a:prstClr val="white">
                  <a:lumMod val="50000"/>
                </a:prstClr>
              </a:solidFill>
            </c:spPr>
          </c:marker>
          <c:cat>
            <c:strRef>
              <c:f>Hoja1!$D$4:$D$24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Hoja1!$E$4:$E$24</c:f>
              <c:numCache>
                <c:formatCode>0.00%</c:formatCode>
                <c:ptCount val="21"/>
                <c:pt idx="0">
                  <c:v>9.4903500000000002E-2</c:v>
                </c:pt>
                <c:pt idx="1">
                  <c:v>9.9657300000000212E-2</c:v>
                </c:pt>
                <c:pt idx="2">
                  <c:v>9.8716900000000149E-2</c:v>
                </c:pt>
                <c:pt idx="3">
                  <c:v>9.9433800000000003E-2</c:v>
                </c:pt>
                <c:pt idx="4">
                  <c:v>9.1144100000000006E-2</c:v>
                </c:pt>
                <c:pt idx="5">
                  <c:v>7.931970000000009E-2</c:v>
                </c:pt>
                <c:pt idx="6">
                  <c:v>7.4142000000000013E-2</c:v>
                </c:pt>
                <c:pt idx="7">
                  <c:v>6.7342299999999994E-2</c:v>
                </c:pt>
                <c:pt idx="8">
                  <c:v>6.1483000000000003E-2</c:v>
                </c:pt>
                <c:pt idx="9">
                  <c:v>5.5095500000000013E-2</c:v>
                </c:pt>
                <c:pt idx="10">
                  <c:v>4.8401099999999996E-2</c:v>
                </c:pt>
                <c:pt idx="11">
                  <c:v>3.87734E-2</c:v>
                </c:pt>
                <c:pt idx="12">
                  <c:v>2.9538200000000001E-2</c:v>
                </c:pt>
                <c:pt idx="13">
                  <c:v>2.10627E-2</c:v>
                </c:pt>
                <c:pt idx="14">
                  <c:v>1.6031799999999999E-2</c:v>
                </c:pt>
                <c:pt idx="15">
                  <c:v>1.1646200000000001E-2</c:v>
                </c:pt>
                <c:pt idx="16">
                  <c:v>7.4076000000000116E-3</c:v>
                </c:pt>
                <c:pt idx="17">
                  <c:v>4.1707000000000063E-3</c:v>
                </c:pt>
                <c:pt idx="18">
                  <c:v>1.1762000000000016E-3</c:v>
                </c:pt>
                <c:pt idx="19">
                  <c:v>4.0660000000000023E-4</c:v>
                </c:pt>
                <c:pt idx="20">
                  <c:v>1.4730000000000003E-4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Hoja1!$F$3</c:f>
              <c:strCache>
                <c:ptCount val="1"/>
                <c:pt idx="0">
                  <c:v>Ninguna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strRef>
              <c:f>Hoja1!$D$4:$D$24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Hoja1!$F$4:$F$24</c:f>
              <c:numCache>
                <c:formatCode>0.00%</c:formatCode>
                <c:ptCount val="21"/>
                <c:pt idx="0">
                  <c:v>9.9430500000000005E-2</c:v>
                </c:pt>
                <c:pt idx="1">
                  <c:v>8.6393500000000012E-2</c:v>
                </c:pt>
                <c:pt idx="2">
                  <c:v>8.4231400000000026E-2</c:v>
                </c:pt>
                <c:pt idx="3">
                  <c:v>0.1178541</c:v>
                </c:pt>
                <c:pt idx="4">
                  <c:v>0.13330549999999999</c:v>
                </c:pt>
                <c:pt idx="5">
                  <c:v>9.5870900000000023E-2</c:v>
                </c:pt>
                <c:pt idx="6">
                  <c:v>7.3291999999999996E-2</c:v>
                </c:pt>
                <c:pt idx="7">
                  <c:v>6.3724900000000001E-2</c:v>
                </c:pt>
                <c:pt idx="8">
                  <c:v>5.7121999999999999E-2</c:v>
                </c:pt>
                <c:pt idx="9">
                  <c:v>5.0929599999999985E-2</c:v>
                </c:pt>
                <c:pt idx="10">
                  <c:v>4.3842800000000001E-2</c:v>
                </c:pt>
                <c:pt idx="11">
                  <c:v>3.1456199999999997E-2</c:v>
                </c:pt>
                <c:pt idx="12">
                  <c:v>1.9773100000000023E-2</c:v>
                </c:pt>
                <c:pt idx="13">
                  <c:v>1.3397299999999996E-2</c:v>
                </c:pt>
                <c:pt idx="14">
                  <c:v>1.0721000000000001E-2</c:v>
                </c:pt>
                <c:pt idx="15">
                  <c:v>7.4644000000000004E-3</c:v>
                </c:pt>
                <c:pt idx="16">
                  <c:v>5.7664000000000014E-3</c:v>
                </c:pt>
                <c:pt idx="17">
                  <c:v>3.5737000000000052E-3</c:v>
                </c:pt>
                <c:pt idx="18">
                  <c:v>1.1371000000000013E-3</c:v>
                </c:pt>
                <c:pt idx="19">
                  <c:v>5.0400000000000065E-4</c:v>
                </c:pt>
                <c:pt idx="20">
                  <c:v>2.0940000000000002E-4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Hoja1!$G$3</c:f>
              <c:strCache>
                <c:ptCount val="1"/>
                <c:pt idx="0">
                  <c:v>SP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pPr>
              <a:solidFill>
                <a:schemeClr val="accent6"/>
              </a:solidFill>
            </c:spPr>
          </c:marker>
          <c:cat>
            <c:strRef>
              <c:f>Hoja1!$D$4:$D$24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Hoja1!$G$4:$G$24</c:f>
              <c:numCache>
                <c:formatCode>0.00%</c:formatCode>
                <c:ptCount val="21"/>
                <c:pt idx="0">
                  <c:v>0.11174350000000002</c:v>
                </c:pt>
                <c:pt idx="1">
                  <c:v>0.12152180000000008</c:v>
                </c:pt>
                <c:pt idx="2">
                  <c:v>0.12335930000000001</c:v>
                </c:pt>
                <c:pt idx="3">
                  <c:v>0.10584020000000002</c:v>
                </c:pt>
                <c:pt idx="4">
                  <c:v>7.4729400000000085E-2</c:v>
                </c:pt>
                <c:pt idx="5">
                  <c:v>6.8495E-2</c:v>
                </c:pt>
                <c:pt idx="6">
                  <c:v>7.2285699999999994E-2</c:v>
                </c:pt>
                <c:pt idx="7">
                  <c:v>6.5064500000000011E-2</c:v>
                </c:pt>
                <c:pt idx="8">
                  <c:v>5.8570799999999999E-2</c:v>
                </c:pt>
                <c:pt idx="9">
                  <c:v>5.0212600000000066E-2</c:v>
                </c:pt>
                <c:pt idx="10">
                  <c:v>4.0073900000000003E-2</c:v>
                </c:pt>
                <c:pt idx="11">
                  <c:v>3.3234100000000009E-2</c:v>
                </c:pt>
                <c:pt idx="12">
                  <c:v>2.4876200000000025E-2</c:v>
                </c:pt>
                <c:pt idx="13">
                  <c:v>1.7246000000000001E-2</c:v>
                </c:pt>
                <c:pt idx="14">
                  <c:v>1.2937799999999999E-2</c:v>
                </c:pt>
                <c:pt idx="15">
                  <c:v>1.0061499999999999E-2</c:v>
                </c:pt>
                <c:pt idx="16">
                  <c:v>5.5499000000000034E-3</c:v>
                </c:pt>
                <c:pt idx="17">
                  <c:v>2.7806000000000046E-3</c:v>
                </c:pt>
                <c:pt idx="18">
                  <c:v>1.0179E-3</c:v>
                </c:pt>
                <c:pt idx="19">
                  <c:v>2.4100000000000006E-4</c:v>
                </c:pt>
                <c:pt idx="20">
                  <c:v>1.5830000000000016E-4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Hoja1!$H$3</c:f>
              <c:strCache>
                <c:ptCount val="1"/>
                <c:pt idx="0">
                  <c:v>IMSS</c:v>
                </c:pt>
              </c:strCache>
            </c:strRef>
          </c:tx>
          <c:spPr>
            <a:ln w="38100"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</c:spPr>
          </c:marker>
          <c:cat>
            <c:strRef>
              <c:f>Hoja1!$D$4:$D$24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Hoja1!$H$4:$H$24</c:f>
              <c:numCache>
                <c:formatCode>0.00%</c:formatCode>
                <c:ptCount val="21"/>
                <c:pt idx="0">
                  <c:v>8.0274600000000002E-2</c:v>
                </c:pt>
                <c:pt idx="1">
                  <c:v>8.9150600000000066E-2</c:v>
                </c:pt>
                <c:pt idx="2">
                  <c:v>8.5363500000000009E-2</c:v>
                </c:pt>
                <c:pt idx="3">
                  <c:v>7.9960700000000079E-2</c:v>
                </c:pt>
                <c:pt idx="4">
                  <c:v>8.5049900000000025E-2</c:v>
                </c:pt>
                <c:pt idx="5">
                  <c:v>8.3151000000000114E-2</c:v>
                </c:pt>
                <c:pt idx="6">
                  <c:v>8.03894E-2</c:v>
                </c:pt>
                <c:pt idx="7">
                  <c:v>7.3743500000000003E-2</c:v>
                </c:pt>
                <c:pt idx="8">
                  <c:v>6.5898799999999993E-2</c:v>
                </c:pt>
                <c:pt idx="9">
                  <c:v>5.7660400000000056E-2</c:v>
                </c:pt>
                <c:pt idx="10">
                  <c:v>5.4015900000000068E-2</c:v>
                </c:pt>
                <c:pt idx="11">
                  <c:v>4.4444500000000012E-2</c:v>
                </c:pt>
                <c:pt idx="12">
                  <c:v>3.8839200000000039E-2</c:v>
                </c:pt>
                <c:pt idx="13">
                  <c:v>2.91259E-2</c:v>
                </c:pt>
                <c:pt idx="14">
                  <c:v>2.1284500000000001E-2</c:v>
                </c:pt>
                <c:pt idx="15">
                  <c:v>1.48375E-2</c:v>
                </c:pt>
                <c:pt idx="16">
                  <c:v>9.454000000000011E-3</c:v>
                </c:pt>
                <c:pt idx="17">
                  <c:v>5.4925000000000052E-3</c:v>
                </c:pt>
                <c:pt idx="18">
                  <c:v>1.3625000000000013E-3</c:v>
                </c:pt>
                <c:pt idx="19">
                  <c:v>4.5100000000000034E-4</c:v>
                </c:pt>
                <c:pt idx="20">
                  <c:v>4.9900000000000095E-5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Hoja1!$I$3</c:f>
              <c:strCache>
                <c:ptCount val="1"/>
                <c:pt idx="0">
                  <c:v>ISSSTE</c:v>
                </c:pt>
              </c:strCache>
            </c:strRef>
          </c:tx>
          <c:cat>
            <c:strRef>
              <c:f>Hoja1!$D$4:$D$24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Hoja1!$I$4:$I$24</c:f>
              <c:numCache>
                <c:formatCode>0.00%</c:formatCode>
                <c:ptCount val="21"/>
                <c:pt idx="0">
                  <c:v>5.1806199999999997E-2</c:v>
                </c:pt>
                <c:pt idx="1">
                  <c:v>7.7600400000000014E-2</c:v>
                </c:pt>
                <c:pt idx="2">
                  <c:v>7.923970000000001E-2</c:v>
                </c:pt>
                <c:pt idx="3">
                  <c:v>8.3492300000000047E-2</c:v>
                </c:pt>
                <c:pt idx="4">
                  <c:v>4.3061500000000003E-2</c:v>
                </c:pt>
                <c:pt idx="5">
                  <c:v>5.6967400000000022E-2</c:v>
                </c:pt>
                <c:pt idx="6">
                  <c:v>5.7193600000000067E-2</c:v>
                </c:pt>
                <c:pt idx="7">
                  <c:v>6.6141299999999986E-2</c:v>
                </c:pt>
                <c:pt idx="8">
                  <c:v>7.2167600000000082E-2</c:v>
                </c:pt>
                <c:pt idx="9">
                  <c:v>8.6589700000000006E-2</c:v>
                </c:pt>
                <c:pt idx="10">
                  <c:v>8.708550000000001E-2</c:v>
                </c:pt>
                <c:pt idx="11">
                  <c:v>7.1837899999999996E-2</c:v>
                </c:pt>
                <c:pt idx="12">
                  <c:v>5.0347300000000011E-2</c:v>
                </c:pt>
                <c:pt idx="13">
                  <c:v>3.7467300000000058E-2</c:v>
                </c:pt>
                <c:pt idx="14">
                  <c:v>3.1223200000000045E-2</c:v>
                </c:pt>
                <c:pt idx="15">
                  <c:v>2.2211300000000048E-2</c:v>
                </c:pt>
                <c:pt idx="16">
                  <c:v>1.5200999999999999E-2</c:v>
                </c:pt>
                <c:pt idx="17">
                  <c:v>7.9875000000000033E-3</c:v>
                </c:pt>
                <c:pt idx="18">
                  <c:v>1.5240000000000019E-3</c:v>
                </c:pt>
                <c:pt idx="19">
                  <c:v>7.8290000000000065E-4</c:v>
                </c:pt>
                <c:pt idx="20">
                  <c:v>7.2400000000000147E-5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547904"/>
        <c:axId val="173549440"/>
      </c:lineChart>
      <c:catAx>
        <c:axId val="173547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MX"/>
          </a:p>
        </c:txPr>
        <c:crossAx val="173549440"/>
        <c:crosses val="autoZero"/>
        <c:auto val="1"/>
        <c:lblAlgn val="ctr"/>
        <c:lblOffset val="100"/>
        <c:noMultiLvlLbl val="0"/>
      </c:catAx>
      <c:valAx>
        <c:axId val="17354944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1735479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MX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Provee!$C$4:$C$11</c:f>
              <c:strCache>
                <c:ptCount val="8"/>
                <c:pt idx="0">
                  <c:v>SSA</c:v>
                </c:pt>
                <c:pt idx="1">
                  <c:v>IMSS</c:v>
                </c:pt>
                <c:pt idx="2">
                  <c:v>Privado</c:v>
                </c:pt>
                <c:pt idx="3">
                  <c:v>Consultorios farmacias</c:v>
                </c:pt>
                <c:pt idx="4">
                  <c:v>ISSSTE</c:v>
                </c:pt>
                <c:pt idx="5">
                  <c:v>Otro</c:v>
                </c:pt>
                <c:pt idx="6">
                  <c:v>IMSS-Oportunidades</c:v>
                </c:pt>
                <c:pt idx="7">
                  <c:v>Otros Seguridad Social</c:v>
                </c:pt>
              </c:strCache>
            </c:strRef>
          </c:cat>
          <c:val>
            <c:numRef>
              <c:f>Provee!$D$4:$D$11</c:f>
              <c:numCache>
                <c:formatCode>0.0%</c:formatCode>
                <c:ptCount val="8"/>
                <c:pt idx="0">
                  <c:v>0.28013690000000002</c:v>
                </c:pt>
                <c:pt idx="1">
                  <c:v>0.2383769</c:v>
                </c:pt>
                <c:pt idx="2">
                  <c:v>0.22941780000000001</c:v>
                </c:pt>
                <c:pt idx="3">
                  <c:v>0.14870040000000001</c:v>
                </c:pt>
                <c:pt idx="4">
                  <c:v>5.2532700000000002E-2</c:v>
                </c:pt>
                <c:pt idx="5">
                  <c:v>3.1206999999999999E-2</c:v>
                </c:pt>
                <c:pt idx="6">
                  <c:v>1.4045500000000001E-2</c:v>
                </c:pt>
                <c:pt idx="7">
                  <c:v>5.5829E-3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'Datos Concordancia esque-inst'!$B$21:$B$23</c:f>
              <c:strCache>
                <c:ptCount val="1"/>
                <c:pt idx="0">
                  <c:v>Misma institución pública o privada</c:v>
                </c:pt>
              </c:strCache>
            </c:strRef>
          </c:tx>
          <c:invertIfNegative val="0"/>
          <c:dLbls>
            <c:dLbl>
              <c:idx val="5"/>
              <c:delete val="1"/>
            </c:dLbl>
            <c:dLbl>
              <c:idx val="7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('Datos Concordancia esque-inst'!$A$24:$A$28,'Datos Concordancia esque-inst'!$A$31)</c:f>
              <c:strCache>
                <c:ptCount val="6"/>
                <c:pt idx="0">
                  <c:v>Seguro Popular</c:v>
                </c:pt>
                <c:pt idx="1">
                  <c:v>IMSS</c:v>
                </c:pt>
                <c:pt idx="2">
                  <c:v> ISSSTE/ISSSTE Estatal</c:v>
                </c:pt>
                <c:pt idx="3">
                  <c:v>Otro Seguro Público* </c:v>
                </c:pt>
                <c:pt idx="4">
                  <c:v>Seguro privado</c:v>
                </c:pt>
                <c:pt idx="5">
                  <c:v>Ninguno</c:v>
                </c:pt>
              </c:strCache>
            </c:strRef>
          </c:cat>
          <c:val>
            <c:numRef>
              <c:f>('Datos Concordancia esque-inst'!$B$24:$B$28,'Datos Concordancia esque-inst'!$B$31)</c:f>
              <c:numCache>
                <c:formatCode>0.0</c:formatCode>
                <c:ptCount val="6"/>
                <c:pt idx="0">
                  <c:v>65.900000000000006</c:v>
                </c:pt>
                <c:pt idx="1">
                  <c:v>65.3</c:v>
                </c:pt>
                <c:pt idx="2">
                  <c:v>65.900000000000006</c:v>
                </c:pt>
                <c:pt idx="3">
                  <c:v>63.1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'Datos Concordancia esque-inst'!$C$21:$C$23</c:f>
              <c:strCache>
                <c:ptCount val="1"/>
                <c:pt idx="0">
                  <c:v>Otra institución pública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('Datos Concordancia esque-inst'!$A$24:$A$28,'Datos Concordancia esque-inst'!$A$31)</c:f>
              <c:strCache>
                <c:ptCount val="6"/>
                <c:pt idx="0">
                  <c:v>Seguro Popular</c:v>
                </c:pt>
                <c:pt idx="1">
                  <c:v>IMSS</c:v>
                </c:pt>
                <c:pt idx="2">
                  <c:v> ISSSTE/ISSSTE Estatal</c:v>
                </c:pt>
                <c:pt idx="3">
                  <c:v>Otro Seguro Público* </c:v>
                </c:pt>
                <c:pt idx="4">
                  <c:v>Seguro privado</c:v>
                </c:pt>
                <c:pt idx="5">
                  <c:v>Ninguno</c:v>
                </c:pt>
              </c:strCache>
            </c:strRef>
          </c:cat>
          <c:val>
            <c:numRef>
              <c:f>('Datos Concordancia esque-inst'!$C$24:$C$28,'Datos Concordancia esque-inst'!$C$31)</c:f>
              <c:numCache>
                <c:formatCode>0.0</c:formatCode>
                <c:ptCount val="6"/>
                <c:pt idx="0">
                  <c:v>2.98</c:v>
                </c:pt>
                <c:pt idx="1">
                  <c:v>4.0999999999999996</c:v>
                </c:pt>
                <c:pt idx="2">
                  <c:v>5.63</c:v>
                </c:pt>
                <c:pt idx="3">
                  <c:v>0.34700000000000031</c:v>
                </c:pt>
                <c:pt idx="4">
                  <c:v>4.0599999999999996</c:v>
                </c:pt>
                <c:pt idx="5">
                  <c:v>23.9</c:v>
                </c:pt>
              </c:numCache>
            </c:numRef>
          </c:val>
        </c:ser>
        <c:ser>
          <c:idx val="2"/>
          <c:order val="2"/>
          <c:tx>
            <c:strRef>
              <c:f>'Datos Concordancia esque-inst'!$D$21:$D$23</c:f>
              <c:strCache>
                <c:ptCount val="1"/>
                <c:pt idx="0">
                  <c:v>Privado</c:v>
                </c:pt>
              </c:strCache>
            </c:strRef>
          </c:tx>
          <c:invertIfNegative val="0"/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('Datos Concordancia esque-inst'!$A$24:$A$28,'Datos Concordancia esque-inst'!$A$31)</c:f>
              <c:strCache>
                <c:ptCount val="6"/>
                <c:pt idx="0">
                  <c:v>Seguro Popular</c:v>
                </c:pt>
                <c:pt idx="1">
                  <c:v>IMSS</c:v>
                </c:pt>
                <c:pt idx="2">
                  <c:v> ISSSTE/ISSSTE Estatal</c:v>
                </c:pt>
                <c:pt idx="3">
                  <c:v>Otro Seguro Público* </c:v>
                </c:pt>
                <c:pt idx="4">
                  <c:v>Seguro privado</c:v>
                </c:pt>
                <c:pt idx="5">
                  <c:v>Ninguno</c:v>
                </c:pt>
              </c:strCache>
            </c:strRef>
          </c:cat>
          <c:val>
            <c:numRef>
              <c:f>('Datos Concordancia esque-inst'!$D$24:$D$28,'Datos Concordancia esque-inst'!$D$31)</c:f>
              <c:numCache>
                <c:formatCode>0.0</c:formatCode>
                <c:ptCount val="6"/>
                <c:pt idx="0">
                  <c:v>31.1</c:v>
                </c:pt>
                <c:pt idx="1">
                  <c:v>30.9</c:v>
                </c:pt>
                <c:pt idx="2">
                  <c:v>28.4</c:v>
                </c:pt>
                <c:pt idx="3">
                  <c:v>36.6</c:v>
                </c:pt>
                <c:pt idx="4">
                  <c:v>95.899999999999991</c:v>
                </c:pt>
                <c:pt idx="5">
                  <c:v>76.2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691648"/>
        <c:axId val="173693568"/>
      </c:barChart>
      <c:catAx>
        <c:axId val="173691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Afiliación individual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3693568"/>
        <c:crosses val="autoZero"/>
        <c:auto val="1"/>
        <c:lblAlgn val="ctr"/>
        <c:lblOffset val="100"/>
        <c:noMultiLvlLbl val="0"/>
      </c:catAx>
      <c:valAx>
        <c:axId val="1736935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Institución que proporciona la atención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736916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MX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Hoja9!$A$2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Hoja9!$B$1:$E$1</c:f>
              <c:strCache>
                <c:ptCount val="4"/>
                <c:pt idx="0">
                  <c:v>&lt; 7</c:v>
                </c:pt>
                <c:pt idx="1">
                  <c:v>7 - &lt; 8</c:v>
                </c:pt>
                <c:pt idx="2">
                  <c:v>8 - &lt; 9</c:v>
                </c:pt>
                <c:pt idx="3">
                  <c:v>9 +</c:v>
                </c:pt>
              </c:strCache>
            </c:strRef>
          </c:cat>
          <c:val>
            <c:numRef>
              <c:f>Hoja9!$B$2:$E$2</c:f>
              <c:numCache>
                <c:formatCode>General</c:formatCode>
                <c:ptCount val="4"/>
                <c:pt idx="0">
                  <c:v>2.9699999999999998</c:v>
                </c:pt>
                <c:pt idx="1">
                  <c:v>14.5</c:v>
                </c:pt>
                <c:pt idx="2">
                  <c:v>11.96</c:v>
                </c:pt>
                <c:pt idx="3">
                  <c:v>70.5</c:v>
                </c:pt>
              </c:numCache>
            </c:numRef>
          </c:val>
        </c:ser>
        <c:ser>
          <c:idx val="1"/>
          <c:order val="1"/>
          <c:tx>
            <c:strRef>
              <c:f>Hoja9!$A$3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336131002279208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Hoja9!$B$1:$E$1</c:f>
              <c:strCache>
                <c:ptCount val="4"/>
                <c:pt idx="0">
                  <c:v>&lt; 7</c:v>
                </c:pt>
                <c:pt idx="1">
                  <c:v>7 - &lt; 8</c:v>
                </c:pt>
                <c:pt idx="2">
                  <c:v>8 - &lt; 9</c:v>
                </c:pt>
                <c:pt idx="3">
                  <c:v>9 +</c:v>
                </c:pt>
              </c:strCache>
            </c:strRef>
          </c:cat>
          <c:val>
            <c:numRef>
              <c:f>Hoja9!$B$3:$E$3</c:f>
              <c:numCache>
                <c:formatCode>General</c:formatCode>
                <c:ptCount val="4"/>
                <c:pt idx="0">
                  <c:v>25.4</c:v>
                </c:pt>
                <c:pt idx="1">
                  <c:v>12.3</c:v>
                </c:pt>
                <c:pt idx="2">
                  <c:v>12.4</c:v>
                </c:pt>
                <c:pt idx="3">
                  <c:v>49.8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610496"/>
        <c:axId val="173612032"/>
      </c:barChart>
      <c:catAx>
        <c:axId val="173610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73612032"/>
        <c:crosses val="autoZero"/>
        <c:auto val="1"/>
        <c:lblAlgn val="ctr"/>
        <c:lblOffset val="100"/>
        <c:noMultiLvlLbl val="0"/>
      </c:catAx>
      <c:valAx>
        <c:axId val="1736120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173610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s-MX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'Ponderador HTA'!$A$47:$A$58</c:f>
              <c:strCache>
                <c:ptCount val="12"/>
                <c:pt idx="0">
                  <c:v>Total</c:v>
                </c:pt>
                <c:pt idx="2">
                  <c:v>Hombres</c:v>
                </c:pt>
                <c:pt idx="3">
                  <c:v>Mujeres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50-59</c:v>
                </c:pt>
                <c:pt idx="9">
                  <c:v>60-69</c:v>
                </c:pt>
                <c:pt idx="10">
                  <c:v>70-79</c:v>
                </c:pt>
                <c:pt idx="11">
                  <c:v>80 y más </c:v>
                </c:pt>
              </c:strCache>
            </c:strRef>
          </c:cat>
          <c:val>
            <c:numRef>
              <c:f>'Ponderador HTA'!$B$47:$B$58</c:f>
              <c:numCache>
                <c:formatCode>General</c:formatCode>
                <c:ptCount val="12"/>
                <c:pt idx="0" formatCode="0.0">
                  <c:v>50.9</c:v>
                </c:pt>
                <c:pt idx="2" formatCode="0.0">
                  <c:v>49.1</c:v>
                </c:pt>
                <c:pt idx="3" formatCode="0.0">
                  <c:v>52.1</c:v>
                </c:pt>
                <c:pt idx="5" formatCode="0.0">
                  <c:v>87.42</c:v>
                </c:pt>
                <c:pt idx="6" formatCode="0.0">
                  <c:v>62.690000000000012</c:v>
                </c:pt>
                <c:pt idx="7" formatCode="0.0">
                  <c:v>52.98</c:v>
                </c:pt>
                <c:pt idx="8" formatCode="0.0">
                  <c:v>51.220000000000013</c:v>
                </c:pt>
                <c:pt idx="9" formatCode="0.0">
                  <c:v>43.449999999999996</c:v>
                </c:pt>
                <c:pt idx="10" formatCode="0.0">
                  <c:v>38.339999999999996</c:v>
                </c:pt>
                <c:pt idx="11" formatCode="0.0">
                  <c:v>42.1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3656704"/>
        <c:axId val="173662592"/>
      </c:barChart>
      <c:catAx>
        <c:axId val="173656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73662592"/>
        <c:crosses val="autoZero"/>
        <c:auto val="1"/>
        <c:lblAlgn val="ctr"/>
        <c:lblOffset val="100"/>
        <c:noMultiLvlLbl val="0"/>
      </c:catAx>
      <c:valAx>
        <c:axId val="173662592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crossAx val="173656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s-MX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Hoja1!$A$4:$A$9</c:f>
              <c:strCache>
                <c:ptCount val="6"/>
                <c:pt idx="0">
                  <c:v>IMSS</c:v>
                </c:pt>
                <c:pt idx="1">
                  <c:v>ISSSTE</c:v>
                </c:pt>
                <c:pt idx="2">
                  <c:v>SSA</c:v>
                </c:pt>
                <c:pt idx="3">
                  <c:v>PEMEX</c:v>
                </c:pt>
                <c:pt idx="4">
                  <c:v>Privado</c:v>
                </c:pt>
                <c:pt idx="5">
                  <c:v>Otro</c:v>
                </c:pt>
              </c:strCache>
            </c:strRef>
          </c:cat>
          <c:val>
            <c:numRef>
              <c:f>Hoja1!$B$4:$B$9</c:f>
              <c:numCache>
                <c:formatCode>0.0</c:formatCode>
                <c:ptCount val="6"/>
                <c:pt idx="0">
                  <c:v>46.57</c:v>
                </c:pt>
                <c:pt idx="1">
                  <c:v>34.020000000000003</c:v>
                </c:pt>
                <c:pt idx="2">
                  <c:v>45.41</c:v>
                </c:pt>
                <c:pt idx="3">
                  <c:v>21.64</c:v>
                </c:pt>
                <c:pt idx="4">
                  <c:v>53.48</c:v>
                </c:pt>
                <c:pt idx="5">
                  <c:v>48.730000000000011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1251968"/>
        <c:axId val="191253504"/>
      </c:barChart>
      <c:catAx>
        <c:axId val="191251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1253504"/>
        <c:crosses val="autoZero"/>
        <c:auto val="1"/>
        <c:lblAlgn val="ctr"/>
        <c:lblOffset val="100"/>
        <c:noMultiLvlLbl val="0"/>
      </c:catAx>
      <c:valAx>
        <c:axId val="191253504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crossAx val="191251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Adultos!$F$77</c:f>
              <c:strCache>
                <c:ptCount val="1"/>
                <c:pt idx="0">
                  <c:v>Cesárea programada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Adultos!$C$78:$C$89</c:f>
              <c:strCache>
                <c:ptCount val="11"/>
                <c:pt idx="0">
                  <c:v>IMSS</c:v>
                </c:pt>
                <c:pt idx="2">
                  <c:v>ISSSTE</c:v>
                </c:pt>
                <c:pt idx="4">
                  <c:v>SSA </c:v>
                </c:pt>
                <c:pt idx="6">
                  <c:v>Privado </c:v>
                </c:pt>
                <c:pt idx="8">
                  <c:v>Otra </c:v>
                </c:pt>
                <c:pt idx="10">
                  <c:v>Total</c:v>
                </c:pt>
              </c:strCache>
            </c:strRef>
          </c:cat>
          <c:val>
            <c:numRef>
              <c:f>Adultos!$F$78:$F$89</c:f>
              <c:numCache>
                <c:formatCode>General</c:formatCode>
                <c:ptCount val="12"/>
                <c:pt idx="0">
                  <c:v>15.8</c:v>
                </c:pt>
                <c:pt idx="2">
                  <c:v>31</c:v>
                </c:pt>
                <c:pt idx="4">
                  <c:v>14.5</c:v>
                </c:pt>
                <c:pt idx="6">
                  <c:v>42.3</c:v>
                </c:pt>
                <c:pt idx="8">
                  <c:v>8.6999999999999993</c:v>
                </c:pt>
                <c:pt idx="10">
                  <c:v>20.5</c:v>
                </c:pt>
              </c:numCache>
            </c:numRef>
          </c:val>
        </c:ser>
        <c:ser>
          <c:idx val="1"/>
          <c:order val="1"/>
          <c:tx>
            <c:strRef>
              <c:f>Adultos!$E$77</c:f>
              <c:strCache>
                <c:ptCount val="1"/>
                <c:pt idx="0">
                  <c:v>Cesárea urgencia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Adultos!$C$78:$C$89</c:f>
              <c:strCache>
                <c:ptCount val="11"/>
                <c:pt idx="0">
                  <c:v>IMSS</c:v>
                </c:pt>
                <c:pt idx="2">
                  <c:v>ISSSTE</c:v>
                </c:pt>
                <c:pt idx="4">
                  <c:v>SSA </c:v>
                </c:pt>
                <c:pt idx="6">
                  <c:v>Privado </c:v>
                </c:pt>
                <c:pt idx="8">
                  <c:v>Otra </c:v>
                </c:pt>
                <c:pt idx="10">
                  <c:v>Total</c:v>
                </c:pt>
              </c:strCache>
            </c:strRef>
          </c:cat>
          <c:val>
            <c:numRef>
              <c:f>Adultos!$E$78:$E$89</c:f>
              <c:numCache>
                <c:formatCode>General</c:formatCode>
                <c:ptCount val="12"/>
                <c:pt idx="0">
                  <c:v>28.2</c:v>
                </c:pt>
                <c:pt idx="2">
                  <c:v>37.4</c:v>
                </c:pt>
                <c:pt idx="4">
                  <c:v>24.4</c:v>
                </c:pt>
                <c:pt idx="6">
                  <c:v>27.5</c:v>
                </c:pt>
                <c:pt idx="8">
                  <c:v>13.6</c:v>
                </c:pt>
                <c:pt idx="10">
                  <c:v>25.7</c:v>
                </c:pt>
              </c:numCache>
            </c:numRef>
          </c:val>
        </c:ser>
        <c:ser>
          <c:idx val="0"/>
          <c:order val="2"/>
          <c:tx>
            <c:strRef>
              <c:f>Adultos!$D$77</c:f>
              <c:strCache>
                <c:ptCount val="1"/>
                <c:pt idx="0">
                  <c:v>Vaginal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Adultos!$C$78:$C$89</c:f>
              <c:strCache>
                <c:ptCount val="11"/>
                <c:pt idx="0">
                  <c:v>IMSS</c:v>
                </c:pt>
                <c:pt idx="2">
                  <c:v>ISSSTE</c:v>
                </c:pt>
                <c:pt idx="4">
                  <c:v>SSA </c:v>
                </c:pt>
                <c:pt idx="6">
                  <c:v>Privado </c:v>
                </c:pt>
                <c:pt idx="8">
                  <c:v>Otra </c:v>
                </c:pt>
                <c:pt idx="10">
                  <c:v>Total</c:v>
                </c:pt>
              </c:strCache>
            </c:strRef>
          </c:cat>
          <c:val>
            <c:numRef>
              <c:f>Adultos!$D$78:$D$89</c:f>
              <c:numCache>
                <c:formatCode>General</c:formatCode>
                <c:ptCount val="12"/>
                <c:pt idx="0">
                  <c:v>55.9</c:v>
                </c:pt>
                <c:pt idx="2">
                  <c:v>31.6</c:v>
                </c:pt>
                <c:pt idx="4">
                  <c:v>61.2</c:v>
                </c:pt>
                <c:pt idx="6">
                  <c:v>30.2</c:v>
                </c:pt>
                <c:pt idx="8">
                  <c:v>77.7</c:v>
                </c:pt>
                <c:pt idx="10">
                  <c:v>53.9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572608"/>
        <c:axId val="191590784"/>
      </c:barChart>
      <c:catAx>
        <c:axId val="19157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91590784"/>
        <c:crosses val="autoZero"/>
        <c:auto val="1"/>
        <c:lblAlgn val="ctr"/>
        <c:lblOffset val="100"/>
        <c:noMultiLvlLbl val="0"/>
      </c:catAx>
      <c:valAx>
        <c:axId val="19159078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915726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Hoja1!$C$6</c:f>
              <c:strCache>
                <c:ptCount val="1"/>
                <c:pt idx="0">
                  <c:v>Pobres multidimensionales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Hoja1!$D$6:$F$6</c:f>
              <c:numCache>
                <c:formatCode>0.0%</c:formatCode>
                <c:ptCount val="3"/>
                <c:pt idx="0">
                  <c:v>0.91088080000000005</c:v>
                </c:pt>
                <c:pt idx="1">
                  <c:v>0.89046320000000001</c:v>
                </c:pt>
                <c:pt idx="2">
                  <c:v>0.96582219999999996</c:v>
                </c:pt>
              </c:numCache>
            </c:numRef>
          </c:val>
        </c:ser>
        <c:ser>
          <c:idx val="1"/>
          <c:order val="1"/>
          <c:tx>
            <c:strRef>
              <c:f>Hoja1!$C$7</c:f>
              <c:strCache>
                <c:ptCount val="1"/>
                <c:pt idx="0">
                  <c:v>Vulnerables por carencias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Hoja1!$D$7:$F$7</c:f>
              <c:numCache>
                <c:formatCode>0.0%</c:formatCode>
                <c:ptCount val="3"/>
                <c:pt idx="0">
                  <c:v>0.90512950000000003</c:v>
                </c:pt>
                <c:pt idx="1">
                  <c:v>0.88171849999999996</c:v>
                </c:pt>
                <c:pt idx="2">
                  <c:v>0.97483419999999998</c:v>
                </c:pt>
              </c:numCache>
            </c:numRef>
          </c:val>
        </c:ser>
        <c:ser>
          <c:idx val="2"/>
          <c:order val="2"/>
          <c:tx>
            <c:strRef>
              <c:f>Hoja1!$C$8</c:f>
              <c:strCache>
                <c:ptCount val="1"/>
                <c:pt idx="0">
                  <c:v>Vulnerables por ingreso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Hoja1!$D$8:$F$8</c:f>
              <c:numCache>
                <c:formatCode>0.0%</c:formatCode>
                <c:ptCount val="3"/>
                <c:pt idx="0">
                  <c:v>0.91189039999999999</c:v>
                </c:pt>
                <c:pt idx="1">
                  <c:v>0.8867794</c:v>
                </c:pt>
                <c:pt idx="2">
                  <c:v>0.98291569999999995</c:v>
                </c:pt>
              </c:numCache>
            </c:numRef>
          </c:val>
        </c:ser>
        <c:ser>
          <c:idx val="3"/>
          <c:order val="3"/>
          <c:tx>
            <c:strRef>
              <c:f>Hoja1!$C$9</c:f>
              <c:strCache>
                <c:ptCount val="1"/>
                <c:pt idx="0">
                  <c:v>No pobres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Hoja1!$D$9:$F$9</c:f>
              <c:numCache>
                <c:formatCode>0.0%</c:formatCode>
                <c:ptCount val="3"/>
                <c:pt idx="0">
                  <c:v>0.92833060000000001</c:v>
                </c:pt>
                <c:pt idx="1">
                  <c:v>0.89155779999999996</c:v>
                </c:pt>
                <c:pt idx="2">
                  <c:v>0.98540519999999998</c:v>
                </c:pt>
              </c:numCache>
            </c:numRef>
          </c:val>
        </c:ser>
        <c:ser>
          <c:idx val="4"/>
          <c:order val="4"/>
          <c:tx>
            <c:strRef>
              <c:f>Hoja1!$C$10</c:f>
              <c:strCache>
                <c:ptCount val="1"/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Hoja1!$D$10:$F$10</c:f>
              <c:numCache>
                <c:formatCode>General</c:formatCode>
                <c:ptCount val="3"/>
              </c:numCache>
            </c:numRef>
          </c:val>
        </c:ser>
        <c:ser>
          <c:idx val="5"/>
          <c:order val="5"/>
          <c:tx>
            <c:strRef>
              <c:f>Hoja1!$C$11</c:f>
              <c:strCache>
                <c:ptCount val="1"/>
                <c:pt idx="0">
                  <c:v>Quintil 1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Hoja1!$D$11:$F$11</c:f>
              <c:numCache>
                <c:formatCode>0.0%</c:formatCode>
                <c:ptCount val="3"/>
                <c:pt idx="0">
                  <c:v>0.89600900000000006</c:v>
                </c:pt>
                <c:pt idx="1">
                  <c:v>0.87799519999999998</c:v>
                </c:pt>
                <c:pt idx="2">
                  <c:v>0.96944339999999996</c:v>
                </c:pt>
              </c:numCache>
            </c:numRef>
          </c:val>
        </c:ser>
        <c:ser>
          <c:idx val="6"/>
          <c:order val="6"/>
          <c:tx>
            <c:strRef>
              <c:f>Hoja1!$C$12</c:f>
              <c:strCache>
                <c:ptCount val="1"/>
                <c:pt idx="0">
                  <c:v>Quintil 2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Hoja1!$D$12:$F$12</c:f>
              <c:numCache>
                <c:formatCode>0.0%</c:formatCode>
                <c:ptCount val="3"/>
                <c:pt idx="0">
                  <c:v>0.91663539999999999</c:v>
                </c:pt>
                <c:pt idx="1">
                  <c:v>0.87500169999999999</c:v>
                </c:pt>
                <c:pt idx="2">
                  <c:v>0.97477389999999997</c:v>
                </c:pt>
              </c:numCache>
            </c:numRef>
          </c:val>
        </c:ser>
        <c:ser>
          <c:idx val="7"/>
          <c:order val="7"/>
          <c:tx>
            <c:strRef>
              <c:f>Hoja1!$C$13</c:f>
              <c:strCache>
                <c:ptCount val="1"/>
                <c:pt idx="0">
                  <c:v>Quintil 3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Hoja1!$D$13:$F$13</c:f>
              <c:numCache>
                <c:formatCode>0.0%</c:formatCode>
                <c:ptCount val="3"/>
                <c:pt idx="0">
                  <c:v>0.9013101</c:v>
                </c:pt>
                <c:pt idx="1">
                  <c:v>0.8985533</c:v>
                </c:pt>
                <c:pt idx="2">
                  <c:v>0.97027620000000003</c:v>
                </c:pt>
              </c:numCache>
            </c:numRef>
          </c:val>
        </c:ser>
        <c:ser>
          <c:idx val="8"/>
          <c:order val="8"/>
          <c:tx>
            <c:strRef>
              <c:f>Hoja1!$C$14</c:f>
              <c:strCache>
                <c:ptCount val="1"/>
                <c:pt idx="0">
                  <c:v>Quintil 4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Hoja1!$D$14:$F$14</c:f>
              <c:numCache>
                <c:formatCode>0.0%</c:formatCode>
                <c:ptCount val="3"/>
                <c:pt idx="0">
                  <c:v>0.91819170000000006</c:v>
                </c:pt>
                <c:pt idx="1">
                  <c:v>0.8788897</c:v>
                </c:pt>
                <c:pt idx="2">
                  <c:v>0.97419140000000004</c:v>
                </c:pt>
              </c:numCache>
            </c:numRef>
          </c:val>
        </c:ser>
        <c:ser>
          <c:idx val="9"/>
          <c:order val="9"/>
          <c:tx>
            <c:strRef>
              <c:f>Hoja1!$C$15</c:f>
              <c:strCache>
                <c:ptCount val="1"/>
                <c:pt idx="0">
                  <c:v>Quintil 5</c:v>
                </c:pt>
              </c:strCache>
            </c:strRef>
          </c:tx>
          <c:invertIfNegative val="0"/>
          <c:cat>
            <c:strRef>
              <c:f>Hoja1!$D$5:$F$5</c:f>
              <c:strCache>
                <c:ptCount val="3"/>
                <c:pt idx="0">
                  <c:v>SRP</c:v>
                </c:pt>
                <c:pt idx="1">
                  <c:v>DPT</c:v>
                </c:pt>
                <c:pt idx="2">
                  <c:v>BCG</c:v>
                </c:pt>
              </c:strCache>
            </c:strRef>
          </c:cat>
          <c:val>
            <c:numRef>
              <c:f>Hoja1!$D$15:$F$15</c:f>
              <c:numCache>
                <c:formatCode>0.0%</c:formatCode>
                <c:ptCount val="3"/>
                <c:pt idx="0">
                  <c:v>0.92462200000000005</c:v>
                </c:pt>
                <c:pt idx="1">
                  <c:v>0.86360230000000004</c:v>
                </c:pt>
                <c:pt idx="2">
                  <c:v>0.96833020000000003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794176"/>
        <c:axId val="143795712"/>
      </c:barChart>
      <c:catAx>
        <c:axId val="143794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43795712"/>
        <c:crosses val="autoZero"/>
        <c:auto val="1"/>
        <c:lblAlgn val="ctr"/>
        <c:lblOffset val="100"/>
        <c:noMultiLvlLbl val="0"/>
      </c:catAx>
      <c:valAx>
        <c:axId val="143795712"/>
        <c:scaling>
          <c:orientation val="minMax"/>
          <c:max val="1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crossAx val="1437941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accent5"/>
              </a:solidFill>
            </c:spPr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Hoja1!$C$2:$C$9</c:f>
              <c:strCache>
                <c:ptCount val="8"/>
                <c:pt idx="0">
                  <c:v>Ninguna</c:v>
                </c:pt>
                <c:pt idx="1">
                  <c:v>IMSS</c:v>
                </c:pt>
                <c:pt idx="2">
                  <c:v>ISSSTE</c:v>
                </c:pt>
                <c:pt idx="3">
                  <c:v>Pemex</c:v>
                </c:pt>
                <c:pt idx="4">
                  <c:v>Defensa_Marina</c:v>
                </c:pt>
                <c:pt idx="5">
                  <c:v>Privado</c:v>
                </c:pt>
                <c:pt idx="6">
                  <c:v>Otro</c:v>
                </c:pt>
                <c:pt idx="7">
                  <c:v>NS_NR</c:v>
                </c:pt>
              </c:strCache>
            </c:strRef>
          </c:cat>
          <c:val>
            <c:numRef>
              <c:f>Hoja1!$D$2:$D$9</c:f>
              <c:numCache>
                <c:formatCode>0.0%</c:formatCode>
                <c:ptCount val="8"/>
                <c:pt idx="0">
                  <c:v>0.57575639999999995</c:v>
                </c:pt>
                <c:pt idx="1">
                  <c:v>0.3296135</c:v>
                </c:pt>
                <c:pt idx="2">
                  <c:v>6.3725500000000004E-2</c:v>
                </c:pt>
                <c:pt idx="3">
                  <c:v>5.4538E-3</c:v>
                </c:pt>
                <c:pt idx="4">
                  <c:v>5.9154000000000003E-3</c:v>
                </c:pt>
                <c:pt idx="5">
                  <c:v>7.9594999999999996E-3</c:v>
                </c:pt>
                <c:pt idx="6">
                  <c:v>7.0193E-3</c:v>
                </c:pt>
                <c:pt idx="7">
                  <c:v>4.5566000000000001E-3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Hoja1!$H$6</c:f>
              <c:strCache>
                <c:ptCount val="1"/>
                <c:pt idx="0">
                  <c:v>Pobres multidimensionales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Hoja1!$I$6:$J$6</c:f>
              <c:numCache>
                <c:formatCode>0.0%</c:formatCode>
                <c:ptCount val="2"/>
                <c:pt idx="0">
                  <c:v>0.61516329999999997</c:v>
                </c:pt>
                <c:pt idx="1">
                  <c:v>0.63654849999999996</c:v>
                </c:pt>
              </c:numCache>
            </c:numRef>
          </c:val>
        </c:ser>
        <c:ser>
          <c:idx val="1"/>
          <c:order val="1"/>
          <c:tx>
            <c:strRef>
              <c:f>Hoja1!$H$7</c:f>
              <c:strCache>
                <c:ptCount val="1"/>
                <c:pt idx="0">
                  <c:v>Vulnerables por carencias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Hoja1!$I$7:$J$7</c:f>
              <c:numCache>
                <c:formatCode>0.0%</c:formatCode>
                <c:ptCount val="2"/>
                <c:pt idx="0">
                  <c:v>0.61858930000000001</c:v>
                </c:pt>
                <c:pt idx="1">
                  <c:v>0.58591190000000004</c:v>
                </c:pt>
              </c:numCache>
            </c:numRef>
          </c:val>
        </c:ser>
        <c:ser>
          <c:idx val="2"/>
          <c:order val="2"/>
          <c:tx>
            <c:strRef>
              <c:f>Hoja1!$H$8</c:f>
              <c:strCache>
                <c:ptCount val="1"/>
                <c:pt idx="0">
                  <c:v>Vulnerables por ingreso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Hoja1!$I$8:$J$8</c:f>
              <c:numCache>
                <c:formatCode>0.0%</c:formatCode>
                <c:ptCount val="2"/>
                <c:pt idx="0">
                  <c:v>0.67624810000000002</c:v>
                </c:pt>
                <c:pt idx="1">
                  <c:v>0.55678680000000003</c:v>
                </c:pt>
              </c:numCache>
            </c:numRef>
          </c:val>
        </c:ser>
        <c:ser>
          <c:idx val="3"/>
          <c:order val="3"/>
          <c:tx>
            <c:strRef>
              <c:f>Hoja1!$H$9</c:f>
              <c:strCache>
                <c:ptCount val="1"/>
                <c:pt idx="0">
                  <c:v>No pobres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Hoja1!$I$9:$J$9</c:f>
              <c:numCache>
                <c:formatCode>0.0%</c:formatCode>
                <c:ptCount val="2"/>
                <c:pt idx="0">
                  <c:v>0.73237249999999998</c:v>
                </c:pt>
                <c:pt idx="1">
                  <c:v>0.63353870000000001</c:v>
                </c:pt>
              </c:numCache>
            </c:numRef>
          </c:val>
        </c:ser>
        <c:ser>
          <c:idx val="4"/>
          <c:order val="4"/>
          <c:tx>
            <c:strRef>
              <c:f>Hoja1!$H$10</c:f>
              <c:strCache>
                <c:ptCount val="1"/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Hoja1!$I$10:$J$10</c:f>
              <c:numCache>
                <c:formatCode>General</c:formatCode>
                <c:ptCount val="2"/>
              </c:numCache>
            </c:numRef>
          </c:val>
        </c:ser>
        <c:ser>
          <c:idx val="5"/>
          <c:order val="5"/>
          <c:tx>
            <c:strRef>
              <c:f>Hoja1!$H$11</c:f>
              <c:strCache>
                <c:ptCount val="1"/>
                <c:pt idx="0">
                  <c:v>Quintil 1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Hoja1!$I$11:$J$11</c:f>
              <c:numCache>
                <c:formatCode>0.0%</c:formatCode>
                <c:ptCount val="2"/>
                <c:pt idx="0">
                  <c:v>0.58804520000000005</c:v>
                </c:pt>
                <c:pt idx="1">
                  <c:v>0.64395919999999995</c:v>
                </c:pt>
              </c:numCache>
            </c:numRef>
          </c:val>
        </c:ser>
        <c:ser>
          <c:idx val="6"/>
          <c:order val="6"/>
          <c:tx>
            <c:strRef>
              <c:f>Hoja1!$H$12</c:f>
              <c:strCache>
                <c:ptCount val="1"/>
                <c:pt idx="0">
                  <c:v>Quintil 2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Hoja1!$I$12:$J$12</c:f>
              <c:numCache>
                <c:formatCode>0.0%</c:formatCode>
                <c:ptCount val="2"/>
                <c:pt idx="0">
                  <c:v>0.64789529999999995</c:v>
                </c:pt>
                <c:pt idx="1">
                  <c:v>0.66685749999999999</c:v>
                </c:pt>
              </c:numCache>
            </c:numRef>
          </c:val>
        </c:ser>
        <c:ser>
          <c:idx val="7"/>
          <c:order val="7"/>
          <c:tx>
            <c:strRef>
              <c:f>Hoja1!$H$13</c:f>
              <c:strCache>
                <c:ptCount val="1"/>
                <c:pt idx="0">
                  <c:v>Quintil 3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Hoja1!$I$13:$J$13</c:f>
              <c:numCache>
                <c:formatCode>0.0%</c:formatCode>
                <c:ptCount val="2"/>
                <c:pt idx="0">
                  <c:v>0.64596949999999997</c:v>
                </c:pt>
                <c:pt idx="1">
                  <c:v>0.57783819999999997</c:v>
                </c:pt>
              </c:numCache>
            </c:numRef>
          </c:val>
        </c:ser>
        <c:ser>
          <c:idx val="8"/>
          <c:order val="8"/>
          <c:tx>
            <c:strRef>
              <c:f>Hoja1!$H$14</c:f>
              <c:strCache>
                <c:ptCount val="1"/>
                <c:pt idx="0">
                  <c:v>Quintil 4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Hoja1!$I$14:$J$14</c:f>
              <c:numCache>
                <c:formatCode>0.0%</c:formatCode>
                <c:ptCount val="2"/>
                <c:pt idx="0">
                  <c:v>0.64457209999999998</c:v>
                </c:pt>
                <c:pt idx="1">
                  <c:v>0.53301330000000002</c:v>
                </c:pt>
              </c:numCache>
            </c:numRef>
          </c:val>
        </c:ser>
        <c:ser>
          <c:idx val="9"/>
          <c:order val="9"/>
          <c:tx>
            <c:strRef>
              <c:f>Hoja1!$H$15</c:f>
              <c:strCache>
                <c:ptCount val="1"/>
                <c:pt idx="0">
                  <c:v>Quintil 5</c:v>
                </c:pt>
              </c:strCache>
            </c:strRef>
          </c:tx>
          <c:invertIfNegative val="0"/>
          <c:cat>
            <c:strRef>
              <c:f>Hoja1!$I$5:$J$5</c:f>
              <c:strCache>
                <c:ptCount val="2"/>
                <c:pt idx="0">
                  <c:v>Atención IRA</c:v>
                </c:pt>
                <c:pt idx="1">
                  <c:v>Atención EDA</c:v>
                </c:pt>
              </c:strCache>
            </c:strRef>
          </c:cat>
          <c:val>
            <c:numRef>
              <c:f>Hoja1!$I$15:$J$15</c:f>
              <c:numCache>
                <c:formatCode>0.0%</c:formatCode>
                <c:ptCount val="2"/>
                <c:pt idx="0">
                  <c:v>0.76335350000000002</c:v>
                </c:pt>
                <c:pt idx="1">
                  <c:v>0.54090090000000002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856768"/>
        <c:axId val="143858304"/>
      </c:barChart>
      <c:catAx>
        <c:axId val="143856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MX"/>
          </a:p>
        </c:txPr>
        <c:crossAx val="143858304"/>
        <c:crosses val="autoZero"/>
        <c:auto val="1"/>
        <c:lblAlgn val="ctr"/>
        <c:lblOffset val="100"/>
        <c:noMultiLvlLbl val="0"/>
      </c:catAx>
      <c:valAx>
        <c:axId val="143858304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MX"/>
          </a:p>
        </c:txPr>
        <c:crossAx val="1438567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Hoja2!$C$4</c:f>
              <c:strCache>
                <c:ptCount val="1"/>
                <c:pt idx="0">
                  <c:v>Pobres multidimensionales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Hoja2!$D$4:$F$4</c:f>
              <c:numCache>
                <c:formatCode>0.0%</c:formatCode>
                <c:ptCount val="3"/>
                <c:pt idx="0">
                  <c:v>0.45701199999999997</c:v>
                </c:pt>
                <c:pt idx="1">
                  <c:v>8.0263500000000002E-2</c:v>
                </c:pt>
                <c:pt idx="2">
                  <c:v>0.1686059</c:v>
                </c:pt>
              </c:numCache>
            </c:numRef>
          </c:val>
        </c:ser>
        <c:ser>
          <c:idx val="1"/>
          <c:order val="1"/>
          <c:tx>
            <c:strRef>
              <c:f>Hoja2!$C$5</c:f>
              <c:strCache>
                <c:ptCount val="1"/>
                <c:pt idx="0">
                  <c:v>Vulnerables por carencias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Hoja2!$D$5:$F$5</c:f>
              <c:numCache>
                <c:formatCode>0.0%</c:formatCode>
                <c:ptCount val="3"/>
                <c:pt idx="0">
                  <c:v>0.46049060000000003</c:v>
                </c:pt>
                <c:pt idx="1">
                  <c:v>7.5889600000000002E-2</c:v>
                </c:pt>
                <c:pt idx="2">
                  <c:v>0.18037420000000001</c:v>
                </c:pt>
              </c:numCache>
            </c:numRef>
          </c:val>
        </c:ser>
        <c:ser>
          <c:idx val="2"/>
          <c:order val="2"/>
          <c:tx>
            <c:strRef>
              <c:f>Hoja2!$C$6</c:f>
              <c:strCache>
                <c:ptCount val="1"/>
                <c:pt idx="0">
                  <c:v>Vulnerables por ingreso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Hoja2!$D$6:$F$6</c:f>
              <c:numCache>
                <c:formatCode>0.0%</c:formatCode>
                <c:ptCount val="3"/>
                <c:pt idx="0">
                  <c:v>0.55756969999999995</c:v>
                </c:pt>
                <c:pt idx="1">
                  <c:v>8.7451500000000001E-2</c:v>
                </c:pt>
                <c:pt idx="2">
                  <c:v>0.30419940000000001</c:v>
                </c:pt>
              </c:numCache>
            </c:numRef>
          </c:val>
        </c:ser>
        <c:ser>
          <c:idx val="3"/>
          <c:order val="3"/>
          <c:tx>
            <c:strRef>
              <c:f>Hoja2!$C$7</c:f>
              <c:strCache>
                <c:ptCount val="1"/>
                <c:pt idx="0">
                  <c:v>No pobres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Hoja2!$D$7:$F$7</c:f>
              <c:numCache>
                <c:formatCode>0.0%</c:formatCode>
                <c:ptCount val="3"/>
                <c:pt idx="0">
                  <c:v>0.56103099999999995</c:v>
                </c:pt>
                <c:pt idx="1">
                  <c:v>0.1059787</c:v>
                </c:pt>
                <c:pt idx="2">
                  <c:v>0.29810059999999999</c:v>
                </c:pt>
              </c:numCache>
            </c:numRef>
          </c:val>
        </c:ser>
        <c:ser>
          <c:idx val="4"/>
          <c:order val="4"/>
          <c:tx>
            <c:strRef>
              <c:f>Hoja2!$C$8</c:f>
              <c:strCache>
                <c:ptCount val="1"/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Hoja2!$D$8:$F$8</c:f>
              <c:numCache>
                <c:formatCode>General</c:formatCode>
                <c:ptCount val="3"/>
              </c:numCache>
            </c:numRef>
          </c:val>
        </c:ser>
        <c:ser>
          <c:idx val="5"/>
          <c:order val="5"/>
          <c:tx>
            <c:strRef>
              <c:f>Hoja2!$C$9</c:f>
              <c:strCache>
                <c:ptCount val="1"/>
                <c:pt idx="0">
                  <c:v>Quintil 1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Hoja2!$D$9:$F$9</c:f>
              <c:numCache>
                <c:formatCode>0.0%</c:formatCode>
                <c:ptCount val="3"/>
                <c:pt idx="0">
                  <c:v>0.46579609999999999</c:v>
                </c:pt>
                <c:pt idx="1">
                  <c:v>6.7881499999999997E-2</c:v>
                </c:pt>
                <c:pt idx="2">
                  <c:v>0.1258309</c:v>
                </c:pt>
              </c:numCache>
            </c:numRef>
          </c:val>
        </c:ser>
        <c:ser>
          <c:idx val="6"/>
          <c:order val="6"/>
          <c:tx>
            <c:strRef>
              <c:f>Hoja2!$C$10</c:f>
              <c:strCache>
                <c:ptCount val="1"/>
                <c:pt idx="0">
                  <c:v>Quintil 2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Hoja2!$D$10:$F$10</c:f>
              <c:numCache>
                <c:formatCode>0.0%</c:formatCode>
                <c:ptCount val="3"/>
                <c:pt idx="0">
                  <c:v>0.46186090000000002</c:v>
                </c:pt>
                <c:pt idx="1">
                  <c:v>7.1733699999999997E-2</c:v>
                </c:pt>
                <c:pt idx="2">
                  <c:v>0.17464730000000001</c:v>
                </c:pt>
              </c:numCache>
            </c:numRef>
          </c:val>
        </c:ser>
        <c:ser>
          <c:idx val="7"/>
          <c:order val="7"/>
          <c:tx>
            <c:strRef>
              <c:f>Hoja2!$C$11</c:f>
              <c:strCache>
                <c:ptCount val="1"/>
                <c:pt idx="0">
                  <c:v>Quintil 3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Hoja2!$D$11:$F$11</c:f>
              <c:numCache>
                <c:formatCode>0.0%</c:formatCode>
                <c:ptCount val="3"/>
                <c:pt idx="0">
                  <c:v>0.47216170000000002</c:v>
                </c:pt>
                <c:pt idx="1">
                  <c:v>7.6967300000000002E-2</c:v>
                </c:pt>
                <c:pt idx="2">
                  <c:v>0.17980299999999999</c:v>
                </c:pt>
              </c:numCache>
            </c:numRef>
          </c:val>
        </c:ser>
        <c:ser>
          <c:idx val="8"/>
          <c:order val="8"/>
          <c:tx>
            <c:strRef>
              <c:f>Hoja2!$C$12</c:f>
              <c:strCache>
                <c:ptCount val="1"/>
                <c:pt idx="0">
                  <c:v>Quintil 4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Hoja2!$D$12:$F$12</c:f>
              <c:numCache>
                <c:formatCode>0.0%</c:formatCode>
                <c:ptCount val="3"/>
                <c:pt idx="0">
                  <c:v>0.48488910000000002</c:v>
                </c:pt>
                <c:pt idx="1">
                  <c:v>8.6516599999999999E-2</c:v>
                </c:pt>
                <c:pt idx="2">
                  <c:v>0.23973949999999999</c:v>
                </c:pt>
              </c:numCache>
            </c:numRef>
          </c:val>
        </c:ser>
        <c:ser>
          <c:idx val="9"/>
          <c:order val="9"/>
          <c:tx>
            <c:strRef>
              <c:f>Hoja2!$C$13</c:f>
              <c:strCache>
                <c:ptCount val="1"/>
                <c:pt idx="0">
                  <c:v>Quintil 5</c:v>
                </c:pt>
              </c:strCache>
            </c:strRef>
          </c:tx>
          <c:invertIfNegative val="0"/>
          <c:cat>
            <c:strRef>
              <c:f>Hoja2!$D$3:$F$3</c:f>
              <c:strCache>
                <c:ptCount val="3"/>
                <c:pt idx="0">
                  <c:v>PAP</c:v>
                </c:pt>
                <c:pt idx="1">
                  <c:v>VPH</c:v>
                </c:pt>
                <c:pt idx="2">
                  <c:v>Mamografia</c:v>
                </c:pt>
              </c:strCache>
            </c:strRef>
          </c:cat>
          <c:val>
            <c:numRef>
              <c:f>Hoja2!$D$13:$F$13</c:f>
              <c:numCache>
                <c:formatCode>0.0%</c:formatCode>
                <c:ptCount val="3"/>
                <c:pt idx="0">
                  <c:v>0.54829879999999998</c:v>
                </c:pt>
                <c:pt idx="1">
                  <c:v>0.1207059</c:v>
                </c:pt>
                <c:pt idx="2">
                  <c:v>0.31935789999999997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886592"/>
        <c:axId val="143900672"/>
      </c:barChart>
      <c:catAx>
        <c:axId val="143886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43900672"/>
        <c:crosses val="autoZero"/>
        <c:auto val="1"/>
        <c:lblAlgn val="ctr"/>
        <c:lblOffset val="100"/>
        <c:noMultiLvlLbl val="0"/>
      </c:catAx>
      <c:valAx>
        <c:axId val="14390067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143886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Hoja2!$C$4</c:f>
              <c:strCache>
                <c:ptCount val="1"/>
                <c:pt idx="0">
                  <c:v>Pobres multidimensionales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Hoja2!$J$4:$K$4</c:f>
              <c:numCache>
                <c:formatCode>0.0%</c:formatCode>
                <c:ptCount val="2"/>
                <c:pt idx="0">
                  <c:v>0.87377839999999996</c:v>
                </c:pt>
                <c:pt idx="1">
                  <c:v>0.76641970000000004</c:v>
                </c:pt>
              </c:numCache>
            </c:numRef>
          </c:val>
        </c:ser>
        <c:ser>
          <c:idx val="1"/>
          <c:order val="1"/>
          <c:tx>
            <c:strRef>
              <c:f>Hoja2!$C$5</c:f>
              <c:strCache>
                <c:ptCount val="1"/>
                <c:pt idx="0">
                  <c:v>Vulnerables por carencias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Hoja2!$J$5:$K$5</c:f>
              <c:numCache>
                <c:formatCode>0.0%</c:formatCode>
                <c:ptCount val="2"/>
                <c:pt idx="0">
                  <c:v>0.95713729999999997</c:v>
                </c:pt>
                <c:pt idx="1">
                  <c:v>0.82192520000000002</c:v>
                </c:pt>
              </c:numCache>
            </c:numRef>
          </c:val>
        </c:ser>
        <c:ser>
          <c:idx val="2"/>
          <c:order val="2"/>
          <c:tx>
            <c:strRef>
              <c:f>Hoja2!$C$6</c:f>
              <c:strCache>
                <c:ptCount val="1"/>
                <c:pt idx="0">
                  <c:v>Vulnerables por ingreso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Hoja2!$J$6:$K$6</c:f>
              <c:numCache>
                <c:formatCode>0.0%</c:formatCode>
                <c:ptCount val="2"/>
                <c:pt idx="0">
                  <c:v>0.93983620000000001</c:v>
                </c:pt>
                <c:pt idx="1">
                  <c:v>0.94128069999999997</c:v>
                </c:pt>
              </c:numCache>
            </c:numRef>
          </c:val>
        </c:ser>
        <c:ser>
          <c:idx val="3"/>
          <c:order val="3"/>
          <c:tx>
            <c:strRef>
              <c:f>Hoja2!$C$7</c:f>
              <c:strCache>
                <c:ptCount val="1"/>
                <c:pt idx="0">
                  <c:v>No pobres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Hoja2!$J$7:$K$7</c:f>
              <c:numCache>
                <c:formatCode>0.0%</c:formatCode>
                <c:ptCount val="2"/>
                <c:pt idx="0">
                  <c:v>1</c:v>
                </c:pt>
                <c:pt idx="1">
                  <c:v>0.9009762</c:v>
                </c:pt>
              </c:numCache>
            </c:numRef>
          </c:val>
        </c:ser>
        <c:ser>
          <c:idx val="4"/>
          <c:order val="4"/>
          <c:tx>
            <c:strRef>
              <c:f>Hoja2!$C$8</c:f>
              <c:strCache>
                <c:ptCount val="1"/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Hoja2!$J$8:$K$8</c:f>
              <c:numCache>
                <c:formatCode>General</c:formatCode>
                <c:ptCount val="2"/>
              </c:numCache>
            </c:numRef>
          </c:val>
        </c:ser>
        <c:ser>
          <c:idx val="5"/>
          <c:order val="5"/>
          <c:tx>
            <c:strRef>
              <c:f>Hoja2!$C$9</c:f>
              <c:strCache>
                <c:ptCount val="1"/>
                <c:pt idx="0">
                  <c:v>Quintil 1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Hoja2!$J$9:$K$9</c:f>
              <c:numCache>
                <c:formatCode>0.0%</c:formatCode>
                <c:ptCount val="2"/>
                <c:pt idx="0">
                  <c:v>0.86377110000000001</c:v>
                </c:pt>
                <c:pt idx="1">
                  <c:v>0.72384649999999995</c:v>
                </c:pt>
              </c:numCache>
            </c:numRef>
          </c:val>
        </c:ser>
        <c:ser>
          <c:idx val="6"/>
          <c:order val="6"/>
          <c:tx>
            <c:strRef>
              <c:f>Hoja2!$C$10</c:f>
              <c:strCache>
                <c:ptCount val="1"/>
                <c:pt idx="0">
                  <c:v>Quintil 2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Hoja2!$J$10:$K$10</c:f>
              <c:numCache>
                <c:formatCode>0.0%</c:formatCode>
                <c:ptCount val="2"/>
                <c:pt idx="0">
                  <c:v>0.93253260000000004</c:v>
                </c:pt>
                <c:pt idx="1">
                  <c:v>0.83149580000000001</c:v>
                </c:pt>
              </c:numCache>
            </c:numRef>
          </c:val>
        </c:ser>
        <c:ser>
          <c:idx val="7"/>
          <c:order val="7"/>
          <c:tx>
            <c:strRef>
              <c:f>Hoja2!$C$11</c:f>
              <c:strCache>
                <c:ptCount val="1"/>
                <c:pt idx="0">
                  <c:v>Quintil 3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Hoja2!$J$11:$K$11</c:f>
              <c:numCache>
                <c:formatCode>0.0%</c:formatCode>
                <c:ptCount val="2"/>
                <c:pt idx="0">
                  <c:v>0.95277579999999995</c:v>
                </c:pt>
                <c:pt idx="1">
                  <c:v>0.82229050000000004</c:v>
                </c:pt>
              </c:numCache>
            </c:numRef>
          </c:val>
        </c:ser>
        <c:ser>
          <c:idx val="8"/>
          <c:order val="8"/>
          <c:tx>
            <c:strRef>
              <c:f>Hoja2!$C$12</c:f>
              <c:strCache>
                <c:ptCount val="1"/>
                <c:pt idx="0">
                  <c:v>Quintil 4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Hoja2!$J$12:$K$12</c:f>
              <c:numCache>
                <c:formatCode>0.0%</c:formatCode>
                <c:ptCount val="2"/>
                <c:pt idx="0">
                  <c:v>0.98863299999999998</c:v>
                </c:pt>
                <c:pt idx="1">
                  <c:v>0.91836180000000001</c:v>
                </c:pt>
              </c:numCache>
            </c:numRef>
          </c:val>
        </c:ser>
        <c:ser>
          <c:idx val="9"/>
          <c:order val="9"/>
          <c:tx>
            <c:strRef>
              <c:f>Hoja2!$C$13</c:f>
              <c:strCache>
                <c:ptCount val="1"/>
                <c:pt idx="0">
                  <c:v>Quintil 5</c:v>
                </c:pt>
              </c:strCache>
            </c:strRef>
          </c:tx>
          <c:invertIfNegative val="0"/>
          <c:cat>
            <c:strRef>
              <c:f>Hoja2!$J$3:$K$3</c:f>
              <c:strCache>
                <c:ptCount val="2"/>
                <c:pt idx="0">
                  <c:v>Parto en hospital</c:v>
                </c:pt>
                <c:pt idx="1">
                  <c:v>Atn prenatal oport</c:v>
                </c:pt>
              </c:strCache>
            </c:strRef>
          </c:cat>
          <c:val>
            <c:numRef>
              <c:f>Hoja2!$J$13:$K$13</c:f>
              <c:numCache>
                <c:formatCode>0.0%</c:formatCode>
                <c:ptCount val="2"/>
                <c:pt idx="0">
                  <c:v>0.93987319999999996</c:v>
                </c:pt>
                <c:pt idx="1">
                  <c:v>0.92045980000000005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097216"/>
        <c:axId val="143111296"/>
      </c:barChart>
      <c:catAx>
        <c:axId val="143097216"/>
        <c:scaling>
          <c:orientation val="minMax"/>
        </c:scaling>
        <c:delete val="0"/>
        <c:axPos val="b"/>
        <c:majorTickMark val="out"/>
        <c:minorTickMark val="none"/>
        <c:tickLblPos val="nextTo"/>
        <c:crossAx val="143111296"/>
        <c:crosses val="autoZero"/>
        <c:auto val="1"/>
        <c:lblAlgn val="ctr"/>
        <c:lblOffset val="100"/>
        <c:noMultiLvlLbl val="0"/>
      </c:catAx>
      <c:valAx>
        <c:axId val="143111296"/>
        <c:scaling>
          <c:orientation val="minMax"/>
          <c:max val="1"/>
          <c:min val="0.5"/>
        </c:scaling>
        <c:delete val="0"/>
        <c:axPos val="l"/>
        <c:numFmt formatCode="0%" sourceLinked="0"/>
        <c:majorTickMark val="out"/>
        <c:minorTickMark val="none"/>
        <c:tickLblPos val="nextTo"/>
        <c:crossAx val="1430972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Hoja3!$C$17</c:f>
              <c:strCache>
                <c:ptCount val="1"/>
                <c:pt idx="0">
                  <c:v>Quintil 1</c:v>
                </c:pt>
              </c:strCache>
            </c:strRef>
          </c:tx>
          <c:invertIfNegative val="0"/>
          <c:cat>
            <c:multiLvlStrRef>
              <c:f>Hoja3!$D$15:$G$16</c:f>
              <c:multiLvlStrCache>
                <c:ptCount val="4"/>
                <c:lvl>
                  <c:pt idx="0">
                    <c:v>2006</c:v>
                  </c:pt>
                  <c:pt idx="1">
                    <c:v>2012</c:v>
                  </c:pt>
                  <c:pt idx="2">
                    <c:v>2006</c:v>
                  </c:pt>
                  <c:pt idx="3">
                    <c:v>2012</c:v>
                  </c:pt>
                </c:lvl>
                <c:lvl>
                  <c:pt idx="0">
                    <c:v>Parto en hospital</c:v>
                  </c:pt>
                  <c:pt idx="2">
                    <c:v>Atn prenatal oport</c:v>
                  </c:pt>
                </c:lvl>
              </c:multiLvlStrCache>
            </c:multiLvlStrRef>
          </c:cat>
          <c:val>
            <c:numRef>
              <c:f>Hoja3!$D$17:$G$17</c:f>
              <c:numCache>
                <c:formatCode>0.0%</c:formatCode>
                <c:ptCount val="4"/>
                <c:pt idx="0">
                  <c:v>0.88100000000000001</c:v>
                </c:pt>
                <c:pt idx="1">
                  <c:v>0.86377110000000001</c:v>
                </c:pt>
                <c:pt idx="2">
                  <c:v>0.70599999999999996</c:v>
                </c:pt>
                <c:pt idx="3">
                  <c:v>0.72384649999999995</c:v>
                </c:pt>
              </c:numCache>
            </c:numRef>
          </c:val>
        </c:ser>
        <c:ser>
          <c:idx val="1"/>
          <c:order val="1"/>
          <c:tx>
            <c:strRef>
              <c:f>Hoja3!$C$18</c:f>
              <c:strCache>
                <c:ptCount val="1"/>
                <c:pt idx="0">
                  <c:v>Quintil 2</c:v>
                </c:pt>
              </c:strCache>
            </c:strRef>
          </c:tx>
          <c:invertIfNegative val="0"/>
          <c:cat>
            <c:multiLvlStrRef>
              <c:f>Hoja3!$D$15:$G$16</c:f>
              <c:multiLvlStrCache>
                <c:ptCount val="4"/>
                <c:lvl>
                  <c:pt idx="0">
                    <c:v>2006</c:v>
                  </c:pt>
                  <c:pt idx="1">
                    <c:v>2012</c:v>
                  </c:pt>
                  <c:pt idx="2">
                    <c:v>2006</c:v>
                  </c:pt>
                  <c:pt idx="3">
                    <c:v>2012</c:v>
                  </c:pt>
                </c:lvl>
                <c:lvl>
                  <c:pt idx="0">
                    <c:v>Parto en hospital</c:v>
                  </c:pt>
                  <c:pt idx="2">
                    <c:v>Atn prenatal oport</c:v>
                  </c:pt>
                </c:lvl>
              </c:multiLvlStrCache>
            </c:multiLvlStrRef>
          </c:cat>
          <c:val>
            <c:numRef>
              <c:f>Hoja3!$D$18:$G$18</c:f>
              <c:numCache>
                <c:formatCode>0.0%</c:formatCode>
                <c:ptCount val="4"/>
                <c:pt idx="0">
                  <c:v>0.88700000000000001</c:v>
                </c:pt>
                <c:pt idx="1">
                  <c:v>0.93253260000000004</c:v>
                </c:pt>
                <c:pt idx="2">
                  <c:v>0.77700000000000002</c:v>
                </c:pt>
                <c:pt idx="3">
                  <c:v>0.83149580000000001</c:v>
                </c:pt>
              </c:numCache>
            </c:numRef>
          </c:val>
        </c:ser>
        <c:ser>
          <c:idx val="2"/>
          <c:order val="2"/>
          <c:tx>
            <c:strRef>
              <c:f>Hoja3!$C$19</c:f>
              <c:strCache>
                <c:ptCount val="1"/>
                <c:pt idx="0">
                  <c:v>Quintil 3</c:v>
                </c:pt>
              </c:strCache>
            </c:strRef>
          </c:tx>
          <c:invertIfNegative val="0"/>
          <c:cat>
            <c:multiLvlStrRef>
              <c:f>Hoja3!$D$15:$G$16</c:f>
              <c:multiLvlStrCache>
                <c:ptCount val="4"/>
                <c:lvl>
                  <c:pt idx="0">
                    <c:v>2006</c:v>
                  </c:pt>
                  <c:pt idx="1">
                    <c:v>2012</c:v>
                  </c:pt>
                  <c:pt idx="2">
                    <c:v>2006</c:v>
                  </c:pt>
                  <c:pt idx="3">
                    <c:v>2012</c:v>
                  </c:pt>
                </c:lvl>
                <c:lvl>
                  <c:pt idx="0">
                    <c:v>Parto en hospital</c:v>
                  </c:pt>
                  <c:pt idx="2">
                    <c:v>Atn prenatal oport</c:v>
                  </c:pt>
                </c:lvl>
              </c:multiLvlStrCache>
            </c:multiLvlStrRef>
          </c:cat>
          <c:val>
            <c:numRef>
              <c:f>Hoja3!$D$19:$G$19</c:f>
              <c:numCache>
                <c:formatCode>0.0%</c:formatCode>
                <c:ptCount val="4"/>
                <c:pt idx="0">
                  <c:v>0.94099999999999995</c:v>
                </c:pt>
                <c:pt idx="1">
                  <c:v>0.95277579999999995</c:v>
                </c:pt>
                <c:pt idx="2">
                  <c:v>0.90800000000000003</c:v>
                </c:pt>
                <c:pt idx="3">
                  <c:v>0.82229050000000004</c:v>
                </c:pt>
              </c:numCache>
            </c:numRef>
          </c:val>
        </c:ser>
        <c:ser>
          <c:idx val="3"/>
          <c:order val="3"/>
          <c:tx>
            <c:strRef>
              <c:f>Hoja3!$C$20</c:f>
              <c:strCache>
                <c:ptCount val="1"/>
                <c:pt idx="0">
                  <c:v>Quintil 4</c:v>
                </c:pt>
              </c:strCache>
            </c:strRef>
          </c:tx>
          <c:invertIfNegative val="0"/>
          <c:cat>
            <c:multiLvlStrRef>
              <c:f>Hoja3!$D$15:$G$16</c:f>
              <c:multiLvlStrCache>
                <c:ptCount val="4"/>
                <c:lvl>
                  <c:pt idx="0">
                    <c:v>2006</c:v>
                  </c:pt>
                  <c:pt idx="1">
                    <c:v>2012</c:v>
                  </c:pt>
                  <c:pt idx="2">
                    <c:v>2006</c:v>
                  </c:pt>
                  <c:pt idx="3">
                    <c:v>2012</c:v>
                  </c:pt>
                </c:lvl>
                <c:lvl>
                  <c:pt idx="0">
                    <c:v>Parto en hospital</c:v>
                  </c:pt>
                  <c:pt idx="2">
                    <c:v>Atn prenatal oport</c:v>
                  </c:pt>
                </c:lvl>
              </c:multiLvlStrCache>
            </c:multiLvlStrRef>
          </c:cat>
          <c:val>
            <c:numRef>
              <c:f>Hoja3!$D$20:$G$20</c:f>
              <c:numCache>
                <c:formatCode>0.0%</c:formatCode>
                <c:ptCount val="4"/>
                <c:pt idx="0">
                  <c:v>0.88300000000000001</c:v>
                </c:pt>
                <c:pt idx="1">
                  <c:v>0.98863299999999998</c:v>
                </c:pt>
                <c:pt idx="2">
                  <c:v>0.88200000000000001</c:v>
                </c:pt>
                <c:pt idx="3">
                  <c:v>0.91836180000000001</c:v>
                </c:pt>
              </c:numCache>
            </c:numRef>
          </c:val>
        </c:ser>
        <c:ser>
          <c:idx val="4"/>
          <c:order val="4"/>
          <c:tx>
            <c:strRef>
              <c:f>Hoja3!$C$21</c:f>
              <c:strCache>
                <c:ptCount val="1"/>
                <c:pt idx="0">
                  <c:v>Quintil 5</c:v>
                </c:pt>
              </c:strCache>
            </c:strRef>
          </c:tx>
          <c:invertIfNegative val="0"/>
          <c:cat>
            <c:multiLvlStrRef>
              <c:f>Hoja3!$D$15:$G$16</c:f>
              <c:multiLvlStrCache>
                <c:ptCount val="4"/>
                <c:lvl>
                  <c:pt idx="0">
                    <c:v>2006</c:v>
                  </c:pt>
                  <c:pt idx="1">
                    <c:v>2012</c:v>
                  </c:pt>
                  <c:pt idx="2">
                    <c:v>2006</c:v>
                  </c:pt>
                  <c:pt idx="3">
                    <c:v>2012</c:v>
                  </c:pt>
                </c:lvl>
                <c:lvl>
                  <c:pt idx="0">
                    <c:v>Parto en hospital</c:v>
                  </c:pt>
                  <c:pt idx="2">
                    <c:v>Atn prenatal oport</c:v>
                  </c:pt>
                </c:lvl>
              </c:multiLvlStrCache>
            </c:multiLvlStrRef>
          </c:cat>
          <c:val>
            <c:numRef>
              <c:f>Hoja3!$D$21:$G$21</c:f>
              <c:numCache>
                <c:formatCode>0.0%</c:formatCode>
                <c:ptCount val="4"/>
                <c:pt idx="0">
                  <c:v>0.95899999999999996</c:v>
                </c:pt>
                <c:pt idx="1">
                  <c:v>0.93987319999999996</c:v>
                </c:pt>
                <c:pt idx="2">
                  <c:v>0.95099999999999996</c:v>
                </c:pt>
                <c:pt idx="3">
                  <c:v>0.92045980000000005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701248"/>
        <c:axId val="199702784"/>
      </c:barChart>
      <c:catAx>
        <c:axId val="199701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99702784"/>
        <c:crosses val="autoZero"/>
        <c:auto val="1"/>
        <c:lblAlgn val="ctr"/>
        <c:lblOffset val="100"/>
        <c:noMultiLvlLbl val="0"/>
      </c:catAx>
      <c:valAx>
        <c:axId val="199702784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crossAx val="199701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Hoja5!$D$12:$D$13</c:f>
              <c:strCache>
                <c:ptCount val="1"/>
                <c:pt idx="0">
                  <c:v>Nacional Rural</c:v>
                </c:pt>
              </c:strCache>
            </c:strRef>
          </c:tx>
          <c:invertIfNegative val="0"/>
          <c:cat>
            <c:strRef>
              <c:f>Hoja5!$C$14:$C$18</c:f>
              <c:strCache>
                <c:ptCount val="5"/>
                <c:pt idx="0">
                  <c:v>PAP 12 meses</c:v>
                </c:pt>
                <c:pt idx="1">
                  <c:v>Prueba VPH</c:v>
                </c:pt>
                <c:pt idx="2">
                  <c:v>PAP o VPH</c:v>
                </c:pt>
                <c:pt idx="3">
                  <c:v>Mamografía 12 meses</c:v>
                </c:pt>
                <c:pt idx="4">
                  <c:v>Vacuna influenza (60 y más)</c:v>
                </c:pt>
              </c:strCache>
            </c:strRef>
          </c:cat>
          <c:val>
            <c:numRef>
              <c:f>Hoja5!$D$14:$D$18</c:f>
              <c:numCache>
                <c:formatCode>0.0%</c:formatCode>
                <c:ptCount val="5"/>
                <c:pt idx="0">
                  <c:v>0.52021989999999996</c:v>
                </c:pt>
                <c:pt idx="1">
                  <c:v>7.8533599999999995E-2</c:v>
                </c:pt>
                <c:pt idx="2">
                  <c:v>0.53109260000000003</c:v>
                </c:pt>
                <c:pt idx="3">
                  <c:v>0.1237193</c:v>
                </c:pt>
                <c:pt idx="4">
                  <c:v>0.64386469999999996</c:v>
                </c:pt>
              </c:numCache>
            </c:numRef>
          </c:val>
        </c:ser>
        <c:ser>
          <c:idx val="1"/>
          <c:order val="1"/>
          <c:tx>
            <c:strRef>
              <c:f>Hoja5!$E$12:$E$13</c:f>
              <c:strCache>
                <c:ptCount val="1"/>
                <c:pt idx="0">
                  <c:v>Nacional Urbana</c:v>
                </c:pt>
              </c:strCache>
            </c:strRef>
          </c:tx>
          <c:invertIfNegative val="0"/>
          <c:cat>
            <c:strRef>
              <c:f>Hoja5!$C$14:$C$18</c:f>
              <c:strCache>
                <c:ptCount val="5"/>
                <c:pt idx="0">
                  <c:v>PAP 12 meses</c:v>
                </c:pt>
                <c:pt idx="1">
                  <c:v>Prueba VPH</c:v>
                </c:pt>
                <c:pt idx="2">
                  <c:v>PAP o VPH</c:v>
                </c:pt>
                <c:pt idx="3">
                  <c:v>Mamografía 12 meses</c:v>
                </c:pt>
                <c:pt idx="4">
                  <c:v>Vacuna influenza (60 y más)</c:v>
                </c:pt>
              </c:strCache>
            </c:strRef>
          </c:cat>
          <c:val>
            <c:numRef>
              <c:f>Hoja5!$E$14:$E$18</c:f>
              <c:numCache>
                <c:formatCode>0.0%</c:formatCode>
                <c:ptCount val="5"/>
                <c:pt idx="0">
                  <c:v>0.47593930000000001</c:v>
                </c:pt>
                <c:pt idx="1">
                  <c:v>8.4873100000000007E-2</c:v>
                </c:pt>
                <c:pt idx="2">
                  <c:v>0.48212650000000001</c:v>
                </c:pt>
                <c:pt idx="3">
                  <c:v>0.23022000000000001</c:v>
                </c:pt>
                <c:pt idx="4">
                  <c:v>0.56188740000000004</c:v>
                </c:pt>
              </c:numCache>
            </c:numRef>
          </c:val>
        </c:ser>
        <c:ser>
          <c:idx val="2"/>
          <c:order val="2"/>
          <c:tx>
            <c:strRef>
              <c:f>Hoja5!$F$12:$F$13</c:f>
              <c:strCache>
                <c:ptCount val="1"/>
                <c:pt idx="0">
                  <c:v>Quintiles 1 y 2 Rural</c:v>
                </c:pt>
              </c:strCache>
            </c:strRef>
          </c:tx>
          <c:invertIfNegative val="0"/>
          <c:cat>
            <c:strRef>
              <c:f>Hoja5!$C$14:$C$18</c:f>
              <c:strCache>
                <c:ptCount val="5"/>
                <c:pt idx="0">
                  <c:v>PAP 12 meses</c:v>
                </c:pt>
                <c:pt idx="1">
                  <c:v>Prueba VPH</c:v>
                </c:pt>
                <c:pt idx="2">
                  <c:v>PAP o VPH</c:v>
                </c:pt>
                <c:pt idx="3">
                  <c:v>Mamografía 12 meses</c:v>
                </c:pt>
                <c:pt idx="4">
                  <c:v>Vacuna influenza (60 y más)</c:v>
                </c:pt>
              </c:strCache>
            </c:strRef>
          </c:cat>
          <c:val>
            <c:numRef>
              <c:f>Hoja5!$F$14:$F$18</c:f>
              <c:numCache>
                <c:formatCode>0.0%</c:formatCode>
                <c:ptCount val="5"/>
                <c:pt idx="0">
                  <c:v>0.39907409999999999</c:v>
                </c:pt>
                <c:pt idx="1">
                  <c:v>6.0981399999999998E-2</c:v>
                </c:pt>
                <c:pt idx="2">
                  <c:v>0.40818090000000001</c:v>
                </c:pt>
                <c:pt idx="3">
                  <c:v>0.1093148</c:v>
                </c:pt>
                <c:pt idx="4">
                  <c:v>0.60292489999999999</c:v>
                </c:pt>
              </c:numCache>
            </c:numRef>
          </c:val>
        </c:ser>
        <c:ser>
          <c:idx val="3"/>
          <c:order val="3"/>
          <c:tx>
            <c:strRef>
              <c:f>Hoja5!$G$12:$G$13</c:f>
              <c:strCache>
                <c:ptCount val="1"/>
                <c:pt idx="0">
                  <c:v>Quintiles 1 y 2 Urbana</c:v>
                </c:pt>
              </c:strCache>
            </c:strRef>
          </c:tx>
          <c:invertIfNegative val="0"/>
          <c:cat>
            <c:strRef>
              <c:f>Hoja5!$C$14:$C$18</c:f>
              <c:strCache>
                <c:ptCount val="5"/>
                <c:pt idx="0">
                  <c:v>PAP 12 meses</c:v>
                </c:pt>
                <c:pt idx="1">
                  <c:v>Prueba VPH</c:v>
                </c:pt>
                <c:pt idx="2">
                  <c:v>PAP o VPH</c:v>
                </c:pt>
                <c:pt idx="3">
                  <c:v>Mamografía 12 meses</c:v>
                </c:pt>
                <c:pt idx="4">
                  <c:v>Vacuna influenza (60 y más)</c:v>
                </c:pt>
              </c:strCache>
            </c:strRef>
          </c:cat>
          <c:val>
            <c:numRef>
              <c:f>Hoja5!$G$14:$G$18</c:f>
              <c:numCache>
                <c:formatCode>0.0%</c:formatCode>
                <c:ptCount val="5"/>
                <c:pt idx="0">
                  <c:v>0.37778489999999998</c:v>
                </c:pt>
                <c:pt idx="1">
                  <c:v>5.7120400000000002E-2</c:v>
                </c:pt>
                <c:pt idx="2">
                  <c:v>0.38536700000000002</c:v>
                </c:pt>
                <c:pt idx="3">
                  <c:v>0.15986149999999999</c:v>
                </c:pt>
                <c:pt idx="4">
                  <c:v>0.54227060000000005</c:v>
                </c:pt>
              </c:numCache>
            </c:numRef>
          </c:val>
        </c:ser>
        <c:ser>
          <c:idx val="4"/>
          <c:order val="4"/>
          <c:tx>
            <c:strRef>
              <c:f>Hoja5!$H$12:$H$13</c:f>
              <c:strCache>
                <c:ptCount val="1"/>
                <c:pt idx="0">
                  <c:v>Oportunidades Rural</c:v>
                </c:pt>
              </c:strCache>
            </c:strRef>
          </c:tx>
          <c:invertIfNegative val="0"/>
          <c:cat>
            <c:strRef>
              <c:f>Hoja5!$C$14:$C$18</c:f>
              <c:strCache>
                <c:ptCount val="5"/>
                <c:pt idx="0">
                  <c:v>PAP 12 meses</c:v>
                </c:pt>
                <c:pt idx="1">
                  <c:v>Prueba VPH</c:v>
                </c:pt>
                <c:pt idx="2">
                  <c:v>PAP o VPH</c:v>
                </c:pt>
                <c:pt idx="3">
                  <c:v>Mamografía 12 meses</c:v>
                </c:pt>
                <c:pt idx="4">
                  <c:v>Vacuna influenza (60 y más)</c:v>
                </c:pt>
              </c:strCache>
            </c:strRef>
          </c:cat>
          <c:val>
            <c:numRef>
              <c:f>Hoja5!$H$14:$H$18</c:f>
              <c:numCache>
                <c:formatCode>0.0%</c:formatCode>
                <c:ptCount val="5"/>
                <c:pt idx="0">
                  <c:v>0.59594469999999999</c:v>
                </c:pt>
                <c:pt idx="1">
                  <c:v>8.9497400000000005E-2</c:v>
                </c:pt>
                <c:pt idx="2">
                  <c:v>0.60716729999999997</c:v>
                </c:pt>
                <c:pt idx="3">
                  <c:v>0.1018149</c:v>
                </c:pt>
                <c:pt idx="4">
                  <c:v>0.67676610000000004</c:v>
                </c:pt>
              </c:numCache>
            </c:numRef>
          </c:val>
        </c:ser>
        <c:ser>
          <c:idx val="5"/>
          <c:order val="5"/>
          <c:tx>
            <c:strRef>
              <c:f>Hoja5!$I$12:$I$13</c:f>
              <c:strCache>
                <c:ptCount val="1"/>
                <c:pt idx="0">
                  <c:v>Oportunidades Urbana</c:v>
                </c:pt>
              </c:strCache>
            </c:strRef>
          </c:tx>
          <c:invertIfNegative val="0"/>
          <c:cat>
            <c:strRef>
              <c:f>Hoja5!$C$14:$C$18</c:f>
              <c:strCache>
                <c:ptCount val="5"/>
                <c:pt idx="0">
                  <c:v>PAP 12 meses</c:v>
                </c:pt>
                <c:pt idx="1">
                  <c:v>Prueba VPH</c:v>
                </c:pt>
                <c:pt idx="2">
                  <c:v>PAP o VPH</c:v>
                </c:pt>
                <c:pt idx="3">
                  <c:v>Mamografía 12 meses</c:v>
                </c:pt>
                <c:pt idx="4">
                  <c:v>Vacuna influenza (60 y más)</c:v>
                </c:pt>
              </c:strCache>
            </c:strRef>
          </c:cat>
          <c:val>
            <c:numRef>
              <c:f>Hoja5!$I$14:$I$18</c:f>
              <c:numCache>
                <c:formatCode>0.0%</c:formatCode>
                <c:ptCount val="5"/>
                <c:pt idx="0">
                  <c:v>0.57688640000000002</c:v>
                </c:pt>
                <c:pt idx="1">
                  <c:v>9.7406000000000006E-2</c:v>
                </c:pt>
                <c:pt idx="2">
                  <c:v>0.59536619999999996</c:v>
                </c:pt>
                <c:pt idx="3">
                  <c:v>0.1403017</c:v>
                </c:pt>
                <c:pt idx="4">
                  <c:v>0.6851488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740800"/>
        <c:axId val="199746688"/>
      </c:barChart>
      <c:catAx>
        <c:axId val="199740800"/>
        <c:scaling>
          <c:orientation val="minMax"/>
        </c:scaling>
        <c:delete val="0"/>
        <c:axPos val="b"/>
        <c:majorTickMark val="out"/>
        <c:minorTickMark val="none"/>
        <c:tickLblPos val="nextTo"/>
        <c:crossAx val="199746688"/>
        <c:crosses val="autoZero"/>
        <c:auto val="1"/>
        <c:lblAlgn val="ctr"/>
        <c:lblOffset val="100"/>
        <c:noMultiLvlLbl val="0"/>
      </c:catAx>
      <c:valAx>
        <c:axId val="19974668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1997408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Hoja5!$D$19:$D$20</c:f>
              <c:strCache>
                <c:ptCount val="1"/>
                <c:pt idx="0">
                  <c:v>Nacional Rural</c:v>
                </c:pt>
              </c:strCache>
            </c:strRef>
          </c:tx>
          <c:invertIfNegative val="0"/>
          <c:cat>
            <c:strRef>
              <c:f>Hoja5!$C$21:$C$22</c:f>
              <c:strCache>
                <c:ptCount val="2"/>
                <c:pt idx="0">
                  <c:v>Parto en hospital</c:v>
                </c:pt>
                <c:pt idx="1">
                  <c:v>Atención prenatal</c:v>
                </c:pt>
              </c:strCache>
            </c:strRef>
          </c:cat>
          <c:val>
            <c:numRef>
              <c:f>Hoja5!$D$21:$D$22</c:f>
              <c:numCache>
                <c:formatCode>0.0%</c:formatCode>
                <c:ptCount val="2"/>
                <c:pt idx="0">
                  <c:v>0.83346620000000005</c:v>
                </c:pt>
                <c:pt idx="1">
                  <c:v>0.77125580000000005</c:v>
                </c:pt>
              </c:numCache>
            </c:numRef>
          </c:val>
        </c:ser>
        <c:ser>
          <c:idx val="1"/>
          <c:order val="1"/>
          <c:tx>
            <c:strRef>
              <c:f>Hoja5!$E$19:$E$20</c:f>
              <c:strCache>
                <c:ptCount val="1"/>
                <c:pt idx="0">
                  <c:v>Nacional Urbana</c:v>
                </c:pt>
              </c:strCache>
            </c:strRef>
          </c:tx>
          <c:invertIfNegative val="0"/>
          <c:cat>
            <c:strRef>
              <c:f>Hoja5!$C$21:$C$22</c:f>
              <c:strCache>
                <c:ptCount val="2"/>
                <c:pt idx="0">
                  <c:v>Parto en hospital</c:v>
                </c:pt>
                <c:pt idx="1">
                  <c:v>Atención prenatal</c:v>
                </c:pt>
              </c:strCache>
            </c:strRef>
          </c:cat>
          <c:val>
            <c:numRef>
              <c:f>Hoja5!$E$21:$E$22</c:f>
              <c:numCache>
                <c:formatCode>0.0%</c:formatCode>
                <c:ptCount val="2"/>
                <c:pt idx="0">
                  <c:v>0.94947839999999994</c:v>
                </c:pt>
                <c:pt idx="1">
                  <c:v>0.82748699999999997</c:v>
                </c:pt>
              </c:numCache>
            </c:numRef>
          </c:val>
        </c:ser>
        <c:ser>
          <c:idx val="2"/>
          <c:order val="2"/>
          <c:tx>
            <c:strRef>
              <c:f>Hoja5!$F$19:$F$20</c:f>
              <c:strCache>
                <c:ptCount val="1"/>
                <c:pt idx="0">
                  <c:v>Quintiles 1 y 2 Rural</c:v>
                </c:pt>
              </c:strCache>
            </c:strRef>
          </c:tx>
          <c:invertIfNegative val="0"/>
          <c:cat>
            <c:strRef>
              <c:f>Hoja5!$C$21:$C$22</c:f>
              <c:strCache>
                <c:ptCount val="2"/>
                <c:pt idx="0">
                  <c:v>Parto en hospital</c:v>
                </c:pt>
                <c:pt idx="1">
                  <c:v>Atención prenatal</c:v>
                </c:pt>
              </c:strCache>
            </c:strRef>
          </c:cat>
          <c:val>
            <c:numRef>
              <c:f>Hoja5!$F$21:$F$22</c:f>
              <c:numCache>
                <c:formatCode>0.0%</c:formatCode>
                <c:ptCount val="2"/>
                <c:pt idx="0">
                  <c:v>0.89490460000000005</c:v>
                </c:pt>
                <c:pt idx="1">
                  <c:v>0.73052600000000001</c:v>
                </c:pt>
              </c:numCache>
            </c:numRef>
          </c:val>
        </c:ser>
        <c:ser>
          <c:idx val="3"/>
          <c:order val="3"/>
          <c:tx>
            <c:strRef>
              <c:f>Hoja5!$G$19:$G$20</c:f>
              <c:strCache>
                <c:ptCount val="1"/>
                <c:pt idx="0">
                  <c:v>Quintiles 1 y 2 Urbana</c:v>
                </c:pt>
              </c:strCache>
            </c:strRef>
          </c:tx>
          <c:invertIfNegative val="0"/>
          <c:cat>
            <c:strRef>
              <c:f>Hoja5!$C$21:$C$22</c:f>
              <c:strCache>
                <c:ptCount val="2"/>
                <c:pt idx="0">
                  <c:v>Parto en hospital</c:v>
                </c:pt>
                <c:pt idx="1">
                  <c:v>Atención prenatal</c:v>
                </c:pt>
              </c:strCache>
            </c:strRef>
          </c:cat>
          <c:val>
            <c:numRef>
              <c:f>Hoja5!$G$21:$G$22</c:f>
              <c:numCache>
                <c:formatCode>0.0%</c:formatCode>
                <c:ptCount val="2"/>
                <c:pt idx="0">
                  <c:v>0.95955959999999996</c:v>
                </c:pt>
                <c:pt idx="1">
                  <c:v>0.74423490000000003</c:v>
                </c:pt>
              </c:numCache>
            </c:numRef>
          </c:val>
        </c:ser>
        <c:ser>
          <c:idx val="4"/>
          <c:order val="4"/>
          <c:tx>
            <c:strRef>
              <c:f>Hoja5!$H$19:$H$20</c:f>
              <c:strCache>
                <c:ptCount val="1"/>
                <c:pt idx="0">
                  <c:v>Oportunidades Rural</c:v>
                </c:pt>
              </c:strCache>
            </c:strRef>
          </c:tx>
          <c:invertIfNegative val="0"/>
          <c:cat>
            <c:strRef>
              <c:f>Hoja5!$C$21:$C$22</c:f>
              <c:strCache>
                <c:ptCount val="2"/>
                <c:pt idx="0">
                  <c:v>Parto en hospital</c:v>
                </c:pt>
                <c:pt idx="1">
                  <c:v>Atención prenatal</c:v>
                </c:pt>
              </c:strCache>
            </c:strRef>
          </c:cat>
          <c:val>
            <c:numRef>
              <c:f>Hoja5!$H$21:$H$22</c:f>
              <c:numCache>
                <c:formatCode>0.0%</c:formatCode>
                <c:ptCount val="2"/>
                <c:pt idx="0">
                  <c:v>0.72043310000000005</c:v>
                </c:pt>
                <c:pt idx="1">
                  <c:v>0.69216960000000005</c:v>
                </c:pt>
              </c:numCache>
            </c:numRef>
          </c:val>
        </c:ser>
        <c:ser>
          <c:idx val="5"/>
          <c:order val="5"/>
          <c:tx>
            <c:strRef>
              <c:f>Hoja5!$I$19:$I$20</c:f>
              <c:strCache>
                <c:ptCount val="1"/>
                <c:pt idx="0">
                  <c:v>Oportunidades Urbana</c:v>
                </c:pt>
              </c:strCache>
            </c:strRef>
          </c:tx>
          <c:invertIfNegative val="0"/>
          <c:cat>
            <c:strRef>
              <c:f>Hoja5!$C$21:$C$22</c:f>
              <c:strCache>
                <c:ptCount val="2"/>
                <c:pt idx="0">
                  <c:v>Parto en hospital</c:v>
                </c:pt>
                <c:pt idx="1">
                  <c:v>Atención prenatal</c:v>
                </c:pt>
              </c:strCache>
            </c:strRef>
          </c:cat>
          <c:val>
            <c:numRef>
              <c:f>Hoja5!$I$21:$I$22</c:f>
              <c:numCache>
                <c:formatCode>0.0%</c:formatCode>
                <c:ptCount val="2"/>
                <c:pt idx="0">
                  <c:v>0.91662359999999998</c:v>
                </c:pt>
                <c:pt idx="1">
                  <c:v>0.8140482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52160"/>
        <c:axId val="58455168"/>
      </c:barChart>
      <c:catAx>
        <c:axId val="42252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s-MX"/>
          </a:p>
        </c:txPr>
        <c:crossAx val="58455168"/>
        <c:crosses val="autoZero"/>
        <c:auto val="1"/>
        <c:lblAlgn val="ctr"/>
        <c:lblOffset val="100"/>
        <c:noMultiLvlLbl val="0"/>
      </c:catAx>
      <c:valAx>
        <c:axId val="58455168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crossAx val="422521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 dirty="0" smtClean="0"/>
              <a:t>Censo </a:t>
            </a:r>
            <a:r>
              <a:rPr lang="es-MX" dirty="0"/>
              <a:t>2010</a:t>
            </a:r>
          </a:p>
          <a:p>
            <a:pPr>
              <a:defRPr/>
            </a:pPr>
            <a:r>
              <a:rPr lang="es-MX" dirty="0"/>
              <a:t>Pirámide poblacional de </a:t>
            </a:r>
            <a:r>
              <a:rPr lang="es-MX" dirty="0" smtClean="0"/>
              <a:t>México  </a:t>
            </a:r>
            <a:r>
              <a:rPr lang="es-MX" dirty="0"/>
              <a:t>(Población en millones)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'F1.1'!$E$6</c:f>
              <c:strCache>
                <c:ptCount val="1"/>
                <c:pt idx="0">
                  <c:v>Hombres</c:v>
                </c:pt>
              </c:strCache>
            </c:strRef>
          </c:tx>
          <c:invertIfNegative val="0"/>
          <c:cat>
            <c:strRef>
              <c:f>'F1.1'!$D$7:$D$27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'F1.1'!$E$7:$E$27</c:f>
              <c:numCache>
                <c:formatCode>General</c:formatCode>
                <c:ptCount val="21"/>
                <c:pt idx="0">
                  <c:v>-5.3469429999999996</c:v>
                </c:pt>
                <c:pt idx="1">
                  <c:v>-5.6041749999999926</c:v>
                </c:pt>
                <c:pt idx="2">
                  <c:v>-5.5476130000000001</c:v>
                </c:pt>
                <c:pt idx="3">
                  <c:v>-5.5201209999999961</c:v>
                </c:pt>
                <c:pt idx="4">
                  <c:v>-4.8132039999999998</c:v>
                </c:pt>
                <c:pt idx="5">
                  <c:v>-4.205974999999996</c:v>
                </c:pt>
                <c:pt idx="6">
                  <c:v>-4.0260309999999961</c:v>
                </c:pt>
                <c:pt idx="7">
                  <c:v>-3.9647380000000001</c:v>
                </c:pt>
                <c:pt idx="8">
                  <c:v>-3.3503219999999998</c:v>
                </c:pt>
                <c:pt idx="9">
                  <c:v>-2.8243640000000001</c:v>
                </c:pt>
                <c:pt idx="10">
                  <c:v>-2.4024509999999979</c:v>
                </c:pt>
                <c:pt idx="11">
                  <c:v>-1.869537</c:v>
                </c:pt>
                <c:pt idx="12">
                  <c:v>-1.476667</c:v>
                </c:pt>
                <c:pt idx="13">
                  <c:v>-1.0952729999999999</c:v>
                </c:pt>
                <c:pt idx="14">
                  <c:v>-0.87389300000000059</c:v>
                </c:pt>
                <c:pt idx="15">
                  <c:v>-0.57968900000000045</c:v>
                </c:pt>
                <c:pt idx="16">
                  <c:v>-0.35527700000000001</c:v>
                </c:pt>
                <c:pt idx="17">
                  <c:v>-0.19746100000000011</c:v>
                </c:pt>
                <c:pt idx="18">
                  <c:v>-6.8129999999999996E-2</c:v>
                </c:pt>
                <c:pt idx="19">
                  <c:v>-2.5919999999999999E-2</c:v>
                </c:pt>
                <c:pt idx="20">
                  <c:v>-7.2280000000000035E-3</c:v>
                </c:pt>
              </c:numCache>
            </c:numRef>
          </c:val>
        </c:ser>
        <c:ser>
          <c:idx val="1"/>
          <c:order val="1"/>
          <c:tx>
            <c:strRef>
              <c:f>'F1.1'!$F$6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cat>
            <c:strRef>
              <c:f>'F1.1'!$D$7:$D$27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'F1.1'!$F$7:$F$27</c:f>
              <c:numCache>
                <c:formatCode>General</c:formatCode>
                <c:ptCount val="21"/>
                <c:pt idx="0">
                  <c:v>5.1813789999999997</c:v>
                </c:pt>
                <c:pt idx="1">
                  <c:v>5.443362000000004</c:v>
                </c:pt>
                <c:pt idx="2">
                  <c:v>5.3923239999999995</c:v>
                </c:pt>
                <c:pt idx="3">
                  <c:v>5.5059909999999963</c:v>
                </c:pt>
                <c:pt idx="4">
                  <c:v>5.0790670000000038</c:v>
                </c:pt>
                <c:pt idx="5">
                  <c:v>4.5822019999999997</c:v>
                </c:pt>
                <c:pt idx="6">
                  <c:v>4.4447669999999997</c:v>
                </c:pt>
                <c:pt idx="7">
                  <c:v>4.3282489999999996</c:v>
                </c:pt>
                <c:pt idx="8">
                  <c:v>3.6589040000000002</c:v>
                </c:pt>
                <c:pt idx="9">
                  <c:v>3.1043660000000002</c:v>
                </c:pt>
                <c:pt idx="10">
                  <c:v>2.6618399999999998</c:v>
                </c:pt>
                <c:pt idx="11">
                  <c:v>2.0258279999999997</c:v>
                </c:pt>
                <c:pt idx="12">
                  <c:v>1.6397989999999998</c:v>
                </c:pt>
                <c:pt idx="13">
                  <c:v>1.2219919999999984</c:v>
                </c:pt>
                <c:pt idx="14">
                  <c:v>1.000041</c:v>
                </c:pt>
                <c:pt idx="15">
                  <c:v>0.66579400000000089</c:v>
                </c:pt>
                <c:pt idx="16">
                  <c:v>0.44365900000000003</c:v>
                </c:pt>
                <c:pt idx="17">
                  <c:v>0.25670300000000001</c:v>
                </c:pt>
                <c:pt idx="18">
                  <c:v>9.6794000000000088E-2</c:v>
                </c:pt>
                <c:pt idx="19">
                  <c:v>3.9812E-2</c:v>
                </c:pt>
                <c:pt idx="20">
                  <c:v>1.1247000000000005E-2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56011904"/>
        <c:axId val="156025984"/>
      </c:barChart>
      <c:catAx>
        <c:axId val="156011904"/>
        <c:scaling>
          <c:orientation val="minMax"/>
        </c:scaling>
        <c:delete val="0"/>
        <c:axPos val="l"/>
        <c:majorTickMark val="none"/>
        <c:minorTickMark val="none"/>
        <c:tickLblPos val="low"/>
        <c:crossAx val="156025984"/>
        <c:crosses val="autoZero"/>
        <c:auto val="1"/>
        <c:lblAlgn val="ctr"/>
        <c:lblOffset val="0"/>
        <c:noMultiLvlLbl val="0"/>
      </c:catAx>
      <c:valAx>
        <c:axId val="156025984"/>
        <c:scaling>
          <c:orientation val="minMax"/>
        </c:scaling>
        <c:delete val="0"/>
        <c:axPos val="b"/>
        <c:majorGridlines/>
        <c:numFmt formatCode="0;0" sourceLinked="0"/>
        <c:majorTickMark val="out"/>
        <c:minorTickMark val="none"/>
        <c:tickLblPos val="nextTo"/>
        <c:crossAx val="1560119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 dirty="0" smtClean="0"/>
              <a:t>ENSANUT </a:t>
            </a:r>
            <a:r>
              <a:rPr lang="es-MX" dirty="0"/>
              <a:t>2012 </a:t>
            </a:r>
          </a:p>
          <a:p>
            <a:pPr>
              <a:defRPr/>
            </a:pPr>
            <a:r>
              <a:rPr lang="es-MX" dirty="0"/>
              <a:t>Pirámide poblacional ponderada</a:t>
            </a:r>
          </a:p>
          <a:p>
            <a:pPr>
              <a:defRPr/>
            </a:pPr>
            <a:r>
              <a:rPr lang="es-MX" dirty="0"/>
              <a:t>(Población en millones)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'F1.1'!$E$32</c:f>
              <c:strCache>
                <c:ptCount val="1"/>
                <c:pt idx="0">
                  <c:v>Hombres</c:v>
                </c:pt>
              </c:strCache>
            </c:strRef>
          </c:tx>
          <c:invertIfNegative val="0"/>
          <c:cat>
            <c:strRef>
              <c:f>'F1.1'!$D$33:$D$53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'F1.1'!$E$33:$E$53</c:f>
              <c:numCache>
                <c:formatCode>General</c:formatCode>
                <c:ptCount val="21"/>
                <c:pt idx="0">
                  <c:v>-5.5227359999999948</c:v>
                </c:pt>
                <c:pt idx="1">
                  <c:v>-5.7689759999999959</c:v>
                </c:pt>
                <c:pt idx="2">
                  <c:v>-5.7387750000000004</c:v>
                </c:pt>
                <c:pt idx="3">
                  <c:v>-5.6902670000000004</c:v>
                </c:pt>
                <c:pt idx="4">
                  <c:v>-5.1683409999999963</c:v>
                </c:pt>
                <c:pt idx="5">
                  <c:v>-4.2887649999999997</c:v>
                </c:pt>
                <c:pt idx="6">
                  <c:v>-3.8214889999999979</c:v>
                </c:pt>
                <c:pt idx="7">
                  <c:v>-3.7281750000000002</c:v>
                </c:pt>
                <c:pt idx="8">
                  <c:v>-3.3233479999999997</c:v>
                </c:pt>
                <c:pt idx="9">
                  <c:v>-3.0142439999999984</c:v>
                </c:pt>
                <c:pt idx="10">
                  <c:v>-2.736351</c:v>
                </c:pt>
                <c:pt idx="11">
                  <c:v>-2.1713909999999998</c:v>
                </c:pt>
                <c:pt idx="12">
                  <c:v>-1.6178779999999999</c:v>
                </c:pt>
                <c:pt idx="13">
                  <c:v>-1.2071879999999999</c:v>
                </c:pt>
                <c:pt idx="14">
                  <c:v>-0.89528699999999939</c:v>
                </c:pt>
                <c:pt idx="15">
                  <c:v>-0.64636099999999996</c:v>
                </c:pt>
                <c:pt idx="16">
                  <c:v>-0.39858900000000042</c:v>
                </c:pt>
                <c:pt idx="17">
                  <c:v>-0.22474500000000011</c:v>
                </c:pt>
                <c:pt idx="18">
                  <c:v>-5.4210000000000036E-2</c:v>
                </c:pt>
                <c:pt idx="19">
                  <c:v>-1.4919E-2</c:v>
                </c:pt>
                <c:pt idx="20">
                  <c:v>-5.1939999999999998E-3</c:v>
                </c:pt>
              </c:numCache>
            </c:numRef>
          </c:val>
        </c:ser>
        <c:ser>
          <c:idx val="1"/>
          <c:order val="1"/>
          <c:tx>
            <c:strRef>
              <c:f>'F1.1'!$F$32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cat>
            <c:strRef>
              <c:f>'F1.1'!$D$33:$D$53</c:f>
              <c:strCache>
                <c:ptCount val="21"/>
                <c:pt idx="0">
                  <c:v>0 a 4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25 a 29</c:v>
                </c:pt>
                <c:pt idx="6">
                  <c:v>30 a 34</c:v>
                </c:pt>
                <c:pt idx="7">
                  <c:v>35 a 39</c:v>
                </c:pt>
                <c:pt idx="8">
                  <c:v>40 a 44</c:v>
                </c:pt>
                <c:pt idx="9">
                  <c:v>45 a 49</c:v>
                </c:pt>
                <c:pt idx="10">
                  <c:v>50 a 54</c:v>
                </c:pt>
                <c:pt idx="11">
                  <c:v>55 a 59</c:v>
                </c:pt>
                <c:pt idx="12">
                  <c:v>60 a 64</c:v>
                </c:pt>
                <c:pt idx="13">
                  <c:v>65 a 69</c:v>
                </c:pt>
                <c:pt idx="14">
                  <c:v>70 a74</c:v>
                </c:pt>
                <c:pt idx="15">
                  <c:v>75 a 79</c:v>
                </c:pt>
                <c:pt idx="16">
                  <c:v>80 a 84</c:v>
                </c:pt>
                <c:pt idx="17">
                  <c:v>85 a 89</c:v>
                </c:pt>
                <c:pt idx="18">
                  <c:v>90 a 94</c:v>
                </c:pt>
                <c:pt idx="19">
                  <c:v>95 a 99</c:v>
                </c:pt>
                <c:pt idx="20">
                  <c:v>100 y mas</c:v>
                </c:pt>
              </c:strCache>
            </c:strRef>
          </c:cat>
          <c:val>
            <c:numRef>
              <c:f>'F1.1'!$F$33:$F$53</c:f>
              <c:numCache>
                <c:formatCode>General</c:formatCode>
                <c:ptCount val="21"/>
                <c:pt idx="0">
                  <c:v>5.3561299999999985</c:v>
                </c:pt>
                <c:pt idx="1">
                  <c:v>5.6116539999999997</c:v>
                </c:pt>
                <c:pt idx="2">
                  <c:v>5.5556789999999996</c:v>
                </c:pt>
                <c:pt idx="3">
                  <c:v>5.6817729999999997</c:v>
                </c:pt>
                <c:pt idx="4">
                  <c:v>5.1866859999999964</c:v>
                </c:pt>
                <c:pt idx="5">
                  <c:v>4.7247339999999962</c:v>
                </c:pt>
                <c:pt idx="6">
                  <c:v>4.6057230000000002</c:v>
                </c:pt>
                <c:pt idx="7">
                  <c:v>4.0977779999999964</c:v>
                </c:pt>
                <c:pt idx="8">
                  <c:v>3.8222659999999968</c:v>
                </c:pt>
                <c:pt idx="9">
                  <c:v>3.3886310000000002</c:v>
                </c:pt>
                <c:pt idx="10">
                  <c:v>2.8875310000000018</c:v>
                </c:pt>
                <c:pt idx="11">
                  <c:v>2.3341629999999984</c:v>
                </c:pt>
                <c:pt idx="12">
                  <c:v>1.814689</c:v>
                </c:pt>
                <c:pt idx="13">
                  <c:v>1.301426999999999</c:v>
                </c:pt>
                <c:pt idx="14">
                  <c:v>1.0303549999999999</c:v>
                </c:pt>
                <c:pt idx="15">
                  <c:v>0.74935700000000005</c:v>
                </c:pt>
                <c:pt idx="16">
                  <c:v>0.48946700000000032</c:v>
                </c:pt>
                <c:pt idx="17">
                  <c:v>0.274953</c:v>
                </c:pt>
                <c:pt idx="18">
                  <c:v>8.6313000000000001E-2</c:v>
                </c:pt>
                <c:pt idx="19">
                  <c:v>3.3249000000000001E-2</c:v>
                </c:pt>
                <c:pt idx="20">
                  <c:v>1.1194000000000001E-2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9164160"/>
        <c:axId val="170124800"/>
      </c:barChart>
      <c:catAx>
        <c:axId val="169164160"/>
        <c:scaling>
          <c:orientation val="minMax"/>
        </c:scaling>
        <c:delete val="0"/>
        <c:axPos val="l"/>
        <c:majorTickMark val="out"/>
        <c:minorTickMark val="none"/>
        <c:tickLblPos val="low"/>
        <c:crossAx val="170124800"/>
        <c:crosses val="autoZero"/>
        <c:auto val="1"/>
        <c:lblAlgn val="ctr"/>
        <c:lblOffset val="100"/>
        <c:noMultiLvlLbl val="0"/>
      </c:catAx>
      <c:valAx>
        <c:axId val="170124800"/>
        <c:scaling>
          <c:orientation val="minMax"/>
        </c:scaling>
        <c:delete val="0"/>
        <c:axPos val="b"/>
        <c:majorGridlines/>
        <c:numFmt formatCode="0;0" sourceLinked="0"/>
        <c:majorTickMark val="out"/>
        <c:minorTickMark val="none"/>
        <c:tickLblPos val="nextTo"/>
        <c:crossAx val="1691641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accent5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Hoja1!$C$12:$C$20</c:f>
              <c:strCache>
                <c:ptCount val="9"/>
                <c:pt idx="0">
                  <c:v>Ninguna</c:v>
                </c:pt>
                <c:pt idx="1">
                  <c:v>IMSS</c:v>
                </c:pt>
                <c:pt idx="2">
                  <c:v>ISSSTE</c:v>
                </c:pt>
                <c:pt idx="3">
                  <c:v>Pemex</c:v>
                </c:pt>
                <c:pt idx="4">
                  <c:v>Defensa_Marina</c:v>
                </c:pt>
                <c:pt idx="5">
                  <c:v>Seguro_Popular</c:v>
                </c:pt>
                <c:pt idx="6">
                  <c:v>Privado</c:v>
                </c:pt>
                <c:pt idx="7">
                  <c:v>Otro</c:v>
                </c:pt>
                <c:pt idx="8">
                  <c:v>NS_NR</c:v>
                </c:pt>
              </c:strCache>
            </c:strRef>
          </c:cat>
          <c:val>
            <c:numRef>
              <c:f>Hoja1!$D$12:$D$20</c:f>
              <c:numCache>
                <c:formatCode>0.0%</c:formatCode>
                <c:ptCount val="9"/>
                <c:pt idx="0">
                  <c:v>0.50540649999999998</c:v>
                </c:pt>
                <c:pt idx="1">
                  <c:v>0.29881540000000001</c:v>
                </c:pt>
                <c:pt idx="2">
                  <c:v>5.5097599999999997E-2</c:v>
                </c:pt>
                <c:pt idx="3">
                  <c:v>3.9357999999999997E-3</c:v>
                </c:pt>
                <c:pt idx="4">
                  <c:v>3.3416000000000001E-3</c:v>
                </c:pt>
                <c:pt idx="5">
                  <c:v>0.10375330000000001</c:v>
                </c:pt>
                <c:pt idx="6">
                  <c:v>8.8918999999999995E-3</c:v>
                </c:pt>
                <c:pt idx="7">
                  <c:v>1.8017999999999999E-2</c:v>
                </c:pt>
                <c:pt idx="8">
                  <c:v>2.7399999999999998E-3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1"/>
            <c:bubble3D val="0"/>
            <c:spPr>
              <a:solidFill>
                <a:schemeClr val="accent5"/>
              </a:solidFill>
            </c:spPr>
          </c:dPt>
          <c:dPt>
            <c:idx val="2"/>
            <c:bubble3D val="0"/>
            <c:spPr>
              <a:solidFill>
                <a:schemeClr val="accent5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800" b="0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Hoja1!$C$6:$L$6</c:f>
              <c:strCache>
                <c:ptCount val="10"/>
                <c:pt idx="0">
                  <c:v>IMSS</c:v>
                </c:pt>
                <c:pt idx="1">
                  <c:v>ISSSTE</c:v>
                </c:pt>
                <c:pt idx="2">
                  <c:v>ISSSTE Estatal</c:v>
                </c:pt>
                <c:pt idx="3">
                  <c:v>Pemex</c:v>
                </c:pt>
                <c:pt idx="4">
                  <c:v>Defensa/Marina</c:v>
                </c:pt>
                <c:pt idx="5">
                  <c:v>Seguro Popular</c:v>
                </c:pt>
                <c:pt idx="6">
                  <c:v>Privado</c:v>
                </c:pt>
                <c:pt idx="7">
                  <c:v>Otra</c:v>
                </c:pt>
                <c:pt idx="8">
                  <c:v>Sin afiliacion</c:v>
                </c:pt>
                <c:pt idx="9">
                  <c:v>NS</c:v>
                </c:pt>
              </c:strCache>
            </c:strRef>
          </c:cat>
          <c:val>
            <c:numRef>
              <c:f>Hoja1!$C$7:$L$7</c:f>
              <c:numCache>
                <c:formatCode>0.00%</c:formatCode>
                <c:ptCount val="10"/>
                <c:pt idx="0">
                  <c:v>0.30410000000000031</c:v>
                </c:pt>
                <c:pt idx="1">
                  <c:v>3.9900000000000012E-2</c:v>
                </c:pt>
                <c:pt idx="2">
                  <c:v>1.6199999999999999E-2</c:v>
                </c:pt>
                <c:pt idx="3">
                  <c:v>4.0000000000000062E-3</c:v>
                </c:pt>
                <c:pt idx="4">
                  <c:v>3.4000000000000046E-3</c:v>
                </c:pt>
                <c:pt idx="5">
                  <c:v>0.36550000000000032</c:v>
                </c:pt>
                <c:pt idx="6">
                  <c:v>4.4000000000000072E-3</c:v>
                </c:pt>
                <c:pt idx="7">
                  <c:v>6.2000000000000093E-3</c:v>
                </c:pt>
                <c:pt idx="8">
                  <c:v>0.25430000000000008</c:v>
                </c:pt>
                <c:pt idx="9">
                  <c:v>1.6000000000000033E-3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8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chemeClr val="accent5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5"/>
            <c:bubble3D val="0"/>
            <c:spPr>
              <a:solidFill>
                <a:srgbClr val="FF9900"/>
              </a:solidFill>
            </c:spPr>
          </c:dPt>
          <c:dPt>
            <c:idx val="6"/>
            <c:bubble3D val="0"/>
            <c:spPr>
              <a:solidFill>
                <a:schemeClr val="accent2"/>
              </a:solidFill>
            </c:spPr>
          </c:dPt>
          <c:dPt>
            <c:idx val="8"/>
            <c:bubble3D val="0"/>
            <c:spPr>
              <a:solidFill>
                <a:schemeClr val="tx1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Hoja2!$B$6:$B$14</c:f>
              <c:strCache>
                <c:ptCount val="9"/>
                <c:pt idx="0">
                  <c:v>Ninguna</c:v>
                </c:pt>
                <c:pt idx="1">
                  <c:v>IMSS</c:v>
                </c:pt>
                <c:pt idx="2">
                  <c:v>ISSSTE</c:v>
                </c:pt>
                <c:pt idx="3">
                  <c:v>Pemex</c:v>
                </c:pt>
                <c:pt idx="4">
                  <c:v>Defensa/Marina</c:v>
                </c:pt>
                <c:pt idx="5">
                  <c:v>Seguro Popular</c:v>
                </c:pt>
                <c:pt idx="6">
                  <c:v>Privado</c:v>
                </c:pt>
                <c:pt idx="7">
                  <c:v>Otro</c:v>
                </c:pt>
                <c:pt idx="8">
                  <c:v>NS/NR</c:v>
                </c:pt>
              </c:strCache>
            </c:strRef>
          </c:cat>
          <c:val>
            <c:numRef>
              <c:f>Hoja2!$H$6:$H$14</c:f>
              <c:numCache>
                <c:formatCode>0.00%</c:formatCode>
                <c:ptCount val="9"/>
                <c:pt idx="0">
                  <c:v>0.21385399999999999</c:v>
                </c:pt>
                <c:pt idx="1">
                  <c:v>0.32185530000000123</c:v>
                </c:pt>
                <c:pt idx="2">
                  <c:v>6.00218E-2</c:v>
                </c:pt>
                <c:pt idx="3">
                  <c:v>4.0049999999999999E-3</c:v>
                </c:pt>
                <c:pt idx="4">
                  <c:v>3.424300000000016E-3</c:v>
                </c:pt>
                <c:pt idx="5">
                  <c:v>0.38534880000000205</c:v>
                </c:pt>
                <c:pt idx="6">
                  <c:v>4.1473999999999999E-3</c:v>
                </c:pt>
                <c:pt idx="7">
                  <c:v>5.8621000000000003E-3</c:v>
                </c:pt>
                <c:pt idx="8">
                  <c:v>1.4813000000000011E-3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76200"/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figura1!$C$2:$C$7</c:f>
              <c:strCache>
                <c:ptCount val="6"/>
                <c:pt idx="0">
                  <c:v>Censo 2000</c:v>
                </c:pt>
                <c:pt idx="1">
                  <c:v>ENSA 2000</c:v>
                </c:pt>
                <c:pt idx="2">
                  <c:v>Conteo 2005</c:v>
                </c:pt>
                <c:pt idx="3">
                  <c:v>ENSANUT 2006</c:v>
                </c:pt>
                <c:pt idx="4">
                  <c:v>Censo 2010</c:v>
                </c:pt>
                <c:pt idx="5">
                  <c:v>ENSANUT 2012</c:v>
                </c:pt>
              </c:strCache>
            </c:strRef>
          </c:cat>
          <c:val>
            <c:numRef>
              <c:f>figura1!$D$2:$D$7</c:f>
              <c:numCache>
                <c:formatCode>0.0%</c:formatCode>
                <c:ptCount val="6"/>
                <c:pt idx="0">
                  <c:v>0.58599999999999997</c:v>
                </c:pt>
                <c:pt idx="1">
                  <c:v>0.57599999999999996</c:v>
                </c:pt>
                <c:pt idx="2">
                  <c:v>0.51400000000000001</c:v>
                </c:pt>
                <c:pt idx="3">
                  <c:v>0.505</c:v>
                </c:pt>
                <c:pt idx="4">
                  <c:v>0.33200000000000002</c:v>
                </c:pt>
                <c:pt idx="5">
                  <c:v>0.214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534912"/>
        <c:axId val="155669632"/>
      </c:lineChart>
      <c:catAx>
        <c:axId val="80534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55669632"/>
        <c:crosses val="autoZero"/>
        <c:auto val="1"/>
        <c:lblAlgn val="ctr"/>
        <c:lblOffset val="100"/>
        <c:noMultiLvlLbl val="0"/>
      </c:catAx>
      <c:valAx>
        <c:axId val="15566963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80534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6"/>
          <c:order val="0"/>
          <c:tx>
            <c:strRef>
              <c:f>Hoja4!$G$23</c:f>
              <c:strCache>
                <c:ptCount val="1"/>
                <c:pt idx="0">
                  <c:v>SPSS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Hoja4!$H$16:$L$16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Hoja4!$H$23:$L$23</c:f>
              <c:numCache>
                <c:formatCode>0.0%</c:formatCode>
                <c:ptCount val="5"/>
                <c:pt idx="0">
                  <c:v>0.62728110000000004</c:v>
                </c:pt>
                <c:pt idx="1">
                  <c:v>0.44621640000000001</c:v>
                </c:pt>
                <c:pt idx="2">
                  <c:v>0.32899770000000034</c:v>
                </c:pt>
                <c:pt idx="3">
                  <c:v>0.23526000000000014</c:v>
                </c:pt>
                <c:pt idx="4">
                  <c:v>0.1220888</c:v>
                </c:pt>
              </c:numCache>
            </c:numRef>
          </c:val>
        </c:ser>
        <c:ser>
          <c:idx val="5"/>
          <c:order val="1"/>
          <c:tx>
            <c:strRef>
              <c:f>Hoja4!$G$22</c:f>
              <c:strCache>
                <c:ptCount val="1"/>
                <c:pt idx="0">
                  <c:v>IMSS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Hoja4!$H$16:$L$16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Hoja4!$H$22:$L$22</c:f>
              <c:numCache>
                <c:formatCode>0.0%</c:formatCode>
                <c:ptCount val="5"/>
                <c:pt idx="0">
                  <c:v>0.14854210000000023</c:v>
                </c:pt>
                <c:pt idx="1">
                  <c:v>0.29415810000000026</c:v>
                </c:pt>
                <c:pt idx="2">
                  <c:v>0.38711770000000034</c:v>
                </c:pt>
                <c:pt idx="3">
                  <c:v>0.42837020000000042</c:v>
                </c:pt>
                <c:pt idx="4">
                  <c:v>0.46268450000000028</c:v>
                </c:pt>
              </c:numCache>
            </c:numRef>
          </c:val>
        </c:ser>
        <c:ser>
          <c:idx val="4"/>
          <c:order val="2"/>
          <c:tx>
            <c:strRef>
              <c:f>Hoja4!$G$21</c:f>
              <c:strCache>
                <c:ptCount val="1"/>
                <c:pt idx="0">
                  <c:v>ISSSTE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Hoja4!$H$16:$L$16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Hoja4!$H$21:$L$21</c:f>
              <c:numCache>
                <c:formatCode>0.0%</c:formatCode>
                <c:ptCount val="5"/>
                <c:pt idx="0">
                  <c:v>1.4730099999999999E-2</c:v>
                </c:pt>
                <c:pt idx="1">
                  <c:v>2.8078800000000001E-2</c:v>
                </c:pt>
                <c:pt idx="2">
                  <c:v>4.7698500000000012E-2</c:v>
                </c:pt>
                <c:pt idx="3">
                  <c:v>8.7945400000000007E-2</c:v>
                </c:pt>
                <c:pt idx="4">
                  <c:v>0.16181340000000013</c:v>
                </c:pt>
              </c:numCache>
            </c:numRef>
          </c:val>
        </c:ser>
        <c:ser>
          <c:idx val="3"/>
          <c:order val="3"/>
          <c:tx>
            <c:strRef>
              <c:f>Hoja4!$G$20</c:f>
              <c:strCache>
                <c:ptCount val="1"/>
                <c:pt idx="0">
                  <c:v>Otros seguridad social</c:v>
                </c:pt>
              </c:strCache>
            </c:strRef>
          </c:tx>
          <c:invertIfNegative val="0"/>
          <c:cat>
            <c:strRef>
              <c:f>Hoja4!$H$16:$L$16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Hoja4!$H$20:$L$20</c:f>
              <c:numCache>
                <c:formatCode>0.0%</c:formatCode>
                <c:ptCount val="5"/>
                <c:pt idx="0">
                  <c:v>2.2918999999999999E-3</c:v>
                </c:pt>
                <c:pt idx="1">
                  <c:v>4.6287999999999998E-3</c:v>
                </c:pt>
                <c:pt idx="2">
                  <c:v>9.3766000000000196E-3</c:v>
                </c:pt>
                <c:pt idx="3">
                  <c:v>1.1081300000000011E-2</c:v>
                </c:pt>
                <c:pt idx="4">
                  <c:v>1.34342E-2</c:v>
                </c:pt>
              </c:numCache>
            </c:numRef>
          </c:val>
        </c:ser>
        <c:ser>
          <c:idx val="2"/>
          <c:order val="4"/>
          <c:tx>
            <c:strRef>
              <c:f>Hoja4!$G$19</c:f>
              <c:strCache>
                <c:ptCount val="1"/>
                <c:pt idx="0">
                  <c:v>Privado</c:v>
                </c:pt>
              </c:strCache>
            </c:strRef>
          </c:tx>
          <c:invertIfNegative val="0"/>
          <c:cat>
            <c:strRef>
              <c:f>Hoja4!$H$16:$L$16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Hoja4!$H$19:$L$19</c:f>
              <c:numCache>
                <c:formatCode>0.0%</c:formatCode>
                <c:ptCount val="5"/>
                <c:pt idx="0">
                  <c:v>1.3066000000000011E-3</c:v>
                </c:pt>
                <c:pt idx="1">
                  <c:v>1.1622000000000021E-3</c:v>
                </c:pt>
                <c:pt idx="2">
                  <c:v>3.3412000000000012E-3</c:v>
                </c:pt>
                <c:pt idx="3">
                  <c:v>4.6093000000000045E-3</c:v>
                </c:pt>
                <c:pt idx="4">
                  <c:v>1.33542E-2</c:v>
                </c:pt>
              </c:numCache>
            </c:numRef>
          </c:val>
        </c:ser>
        <c:ser>
          <c:idx val="1"/>
          <c:order val="5"/>
          <c:tx>
            <c:strRef>
              <c:f>Hoja4!$G$18</c:f>
              <c:strCache>
                <c:ptCount val="1"/>
                <c:pt idx="0">
                  <c:v>Otro</c:v>
                </c:pt>
              </c:strCache>
            </c:strRef>
          </c:tx>
          <c:invertIfNegative val="0"/>
          <c:cat>
            <c:strRef>
              <c:f>Hoja4!$H$16:$L$16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Hoja4!$H$18:$L$18</c:f>
              <c:numCache>
                <c:formatCode>0.0%</c:formatCode>
                <c:ptCount val="5"/>
                <c:pt idx="0">
                  <c:v>3.2332000000000038E-3</c:v>
                </c:pt>
                <c:pt idx="1">
                  <c:v>4.8475999999999997E-3</c:v>
                </c:pt>
                <c:pt idx="2">
                  <c:v>4.2680000000000001E-3</c:v>
                </c:pt>
                <c:pt idx="3">
                  <c:v>7.2724000000000087E-3</c:v>
                </c:pt>
                <c:pt idx="4">
                  <c:v>1.2025800000000001E-2</c:v>
                </c:pt>
              </c:numCache>
            </c:numRef>
          </c:val>
        </c:ser>
        <c:ser>
          <c:idx val="0"/>
          <c:order val="6"/>
          <c:tx>
            <c:strRef>
              <c:f>Hoja4!$G$17</c:f>
              <c:strCache>
                <c:ptCount val="1"/>
                <c:pt idx="0">
                  <c:v>Sin protección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Hoja4!$H$16:$L$16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Hoja4!$H$17:$L$17</c:f>
              <c:numCache>
                <c:formatCode>0.0%</c:formatCode>
                <c:ptCount val="5"/>
                <c:pt idx="0">
                  <c:v>0.20109700000000014</c:v>
                </c:pt>
                <c:pt idx="1">
                  <c:v>0.21949300000000024</c:v>
                </c:pt>
                <c:pt idx="2">
                  <c:v>0.21800050000000001</c:v>
                </c:pt>
                <c:pt idx="3">
                  <c:v>0.22379840000000017</c:v>
                </c:pt>
                <c:pt idx="4">
                  <c:v>0.21299140000000027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097728"/>
        <c:axId val="135107712"/>
      </c:barChart>
      <c:catAx>
        <c:axId val="135097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35107712"/>
        <c:crosses val="autoZero"/>
        <c:auto val="1"/>
        <c:lblAlgn val="ctr"/>
        <c:lblOffset val="100"/>
        <c:noMultiLvlLbl val="0"/>
      </c:catAx>
      <c:valAx>
        <c:axId val="135107712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crossAx val="1350977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Protec!$D$4</c:f>
              <c:strCache>
                <c:ptCount val="1"/>
                <c:pt idx="0">
                  <c:v>Sin protección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Protec!$C$5:$C$9</c:f>
              <c:strCache>
                <c:ptCount val="5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</c:strCache>
            </c:strRef>
          </c:cat>
          <c:val>
            <c:numRef>
              <c:f>Protec!$D$5:$D$9</c:f>
              <c:numCache>
                <c:formatCode>0.0%</c:formatCode>
                <c:ptCount val="5"/>
                <c:pt idx="0">
                  <c:v>0.60398510000000005</c:v>
                </c:pt>
                <c:pt idx="1">
                  <c:v>0.56847809999999999</c:v>
                </c:pt>
                <c:pt idx="2">
                  <c:v>0.43210609999999999</c:v>
                </c:pt>
                <c:pt idx="3">
                  <c:v>0.37654300000000002</c:v>
                </c:pt>
                <c:pt idx="4">
                  <c:v>0.30507430000000002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124864"/>
        <c:axId val="135126400"/>
      </c:barChart>
      <c:catAx>
        <c:axId val="135124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5126400"/>
        <c:crosses val="autoZero"/>
        <c:auto val="1"/>
        <c:lblAlgn val="ctr"/>
        <c:lblOffset val="100"/>
        <c:noMultiLvlLbl val="0"/>
      </c:catAx>
      <c:valAx>
        <c:axId val="13512640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35124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8882417686137133"/>
          <c:y val="0.13010849432030322"/>
          <c:w val="0.26188203768902768"/>
          <c:h val="8.7232793806152689E-2"/>
        </c:manualLayout>
      </c:layout>
      <c:overlay val="1"/>
      <c:txPr>
        <a:bodyPr/>
        <a:lstStyle/>
        <a:p>
          <a:pPr>
            <a:defRPr sz="20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'Hoja1 (2)'!$F$4</c:f>
              <c:strCache>
                <c:ptCount val="1"/>
                <c:pt idx="0">
                  <c:v>Seguridad Social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'Hoja1 (2)'!$D$5:$D$36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'Hoja1 (2)'!$F$5:$F$36</c:f>
              <c:numCache>
                <c:formatCode>0.0%</c:formatCode>
                <c:ptCount val="32"/>
                <c:pt idx="0">
                  <c:v>0.44697969999999998</c:v>
                </c:pt>
                <c:pt idx="1">
                  <c:v>0.44812180000000001</c:v>
                </c:pt>
                <c:pt idx="2">
                  <c:v>0.51144590000000001</c:v>
                </c:pt>
                <c:pt idx="3">
                  <c:v>0.33876479999999998</c:v>
                </c:pt>
                <c:pt idx="4">
                  <c:v>0.61051759999999999</c:v>
                </c:pt>
                <c:pt idx="5">
                  <c:v>0.44670209999999999</c:v>
                </c:pt>
                <c:pt idx="6">
                  <c:v>0.22055520000000001</c:v>
                </c:pt>
                <c:pt idx="7">
                  <c:v>0.4010861</c:v>
                </c:pt>
                <c:pt idx="8">
                  <c:v>0.43768380000000001</c:v>
                </c:pt>
                <c:pt idx="9">
                  <c:v>0.39012849999999999</c:v>
                </c:pt>
                <c:pt idx="10">
                  <c:v>0.28532449999999998</c:v>
                </c:pt>
                <c:pt idx="11">
                  <c:v>0.14288619999999999</c:v>
                </c:pt>
                <c:pt idx="12">
                  <c:v>0.22642599999999999</c:v>
                </c:pt>
                <c:pt idx="13">
                  <c:v>0.38621100000000003</c:v>
                </c:pt>
                <c:pt idx="14">
                  <c:v>0.32866260000000003</c:v>
                </c:pt>
                <c:pt idx="15">
                  <c:v>0.2033508</c:v>
                </c:pt>
                <c:pt idx="16">
                  <c:v>0.29032380000000002</c:v>
                </c:pt>
                <c:pt idx="17">
                  <c:v>0.33499079999999998</c:v>
                </c:pt>
                <c:pt idx="18">
                  <c:v>0.57574749999999997</c:v>
                </c:pt>
                <c:pt idx="19">
                  <c:v>0.2220848</c:v>
                </c:pt>
                <c:pt idx="20">
                  <c:v>0.21610019999999999</c:v>
                </c:pt>
                <c:pt idx="21">
                  <c:v>0.36184119999999997</c:v>
                </c:pt>
                <c:pt idx="22">
                  <c:v>0.4090587</c:v>
                </c:pt>
                <c:pt idx="23">
                  <c:v>0.33338269999999998</c:v>
                </c:pt>
                <c:pt idx="24">
                  <c:v>0.39301170000000002</c:v>
                </c:pt>
                <c:pt idx="25">
                  <c:v>0.46586830000000001</c:v>
                </c:pt>
                <c:pt idx="26">
                  <c:v>0.19060450000000001</c:v>
                </c:pt>
                <c:pt idx="27">
                  <c:v>0.45532499999999998</c:v>
                </c:pt>
                <c:pt idx="28">
                  <c:v>0.21258959999999999</c:v>
                </c:pt>
                <c:pt idx="29">
                  <c:v>0.24387890000000001</c:v>
                </c:pt>
                <c:pt idx="30">
                  <c:v>0.3569116</c:v>
                </c:pt>
                <c:pt idx="31">
                  <c:v>0.25317519999999999</c:v>
                </c:pt>
              </c:numCache>
            </c:numRef>
          </c:val>
        </c:ser>
        <c:ser>
          <c:idx val="2"/>
          <c:order val="1"/>
          <c:tx>
            <c:strRef>
              <c:f>'Hoja1 (2)'!$G$4</c:f>
              <c:strCache>
                <c:ptCount val="1"/>
                <c:pt idx="0">
                  <c:v>SPSS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'Hoja1 (2)'!$D$5:$D$36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'Hoja1 (2)'!$G$5:$G$36</c:f>
              <c:numCache>
                <c:formatCode>0.0%</c:formatCode>
                <c:ptCount val="32"/>
                <c:pt idx="0">
                  <c:v>0.24807070000000001</c:v>
                </c:pt>
                <c:pt idx="1">
                  <c:v>6.2523700000000001E-2</c:v>
                </c:pt>
                <c:pt idx="2">
                  <c:v>5.9852099999999998E-2</c:v>
                </c:pt>
                <c:pt idx="3">
                  <c:v>0.2466498</c:v>
                </c:pt>
                <c:pt idx="4">
                  <c:v>2.8549999999999999E-2</c:v>
                </c:pt>
                <c:pt idx="5">
                  <c:v>0.25939570000000001</c:v>
                </c:pt>
                <c:pt idx="6">
                  <c:v>8.0576999999999996E-2</c:v>
                </c:pt>
                <c:pt idx="7">
                  <c:v>0.1026575</c:v>
                </c:pt>
                <c:pt idx="8">
                  <c:v>1.8715599999999999E-2</c:v>
                </c:pt>
                <c:pt idx="9">
                  <c:v>5.34361E-2</c:v>
                </c:pt>
                <c:pt idx="10">
                  <c:v>0.203066</c:v>
                </c:pt>
                <c:pt idx="11">
                  <c:v>3.7203800000000002E-2</c:v>
                </c:pt>
                <c:pt idx="12">
                  <c:v>0.15169650000000001</c:v>
                </c:pt>
                <c:pt idx="13">
                  <c:v>0.10408340000000001</c:v>
                </c:pt>
                <c:pt idx="14">
                  <c:v>6.3899499999999998E-2</c:v>
                </c:pt>
                <c:pt idx="15">
                  <c:v>1.3540399999999999E-2</c:v>
                </c:pt>
                <c:pt idx="16">
                  <c:v>0.12613949999999999</c:v>
                </c:pt>
                <c:pt idx="17">
                  <c:v>0.2800764</c:v>
                </c:pt>
                <c:pt idx="18">
                  <c:v>4.4530100000000003E-2</c:v>
                </c:pt>
                <c:pt idx="19">
                  <c:v>7.4251499999999998E-2</c:v>
                </c:pt>
                <c:pt idx="20">
                  <c:v>0.1431258</c:v>
                </c:pt>
                <c:pt idx="21">
                  <c:v>0.10803699999999999</c:v>
                </c:pt>
                <c:pt idx="22">
                  <c:v>4.6799500000000001E-2</c:v>
                </c:pt>
                <c:pt idx="23">
                  <c:v>0.13314329999999999</c:v>
                </c:pt>
                <c:pt idx="24">
                  <c:v>0.17082520000000001</c:v>
                </c:pt>
                <c:pt idx="25">
                  <c:v>0.1409321</c:v>
                </c:pt>
                <c:pt idx="26">
                  <c:v>0.40670250000000002</c:v>
                </c:pt>
                <c:pt idx="27">
                  <c:v>0.1559046</c:v>
                </c:pt>
                <c:pt idx="28">
                  <c:v>0.1397669</c:v>
                </c:pt>
                <c:pt idx="29">
                  <c:v>0.14100480000000001</c:v>
                </c:pt>
                <c:pt idx="30">
                  <c:v>0.14238909999999999</c:v>
                </c:pt>
                <c:pt idx="31">
                  <c:v>0.15360460000000001</c:v>
                </c:pt>
              </c:numCache>
            </c:numRef>
          </c:val>
        </c:ser>
        <c:ser>
          <c:idx val="0"/>
          <c:order val="2"/>
          <c:tx>
            <c:strRef>
              <c:f>'Hoja1 (2)'!$E$4</c:f>
              <c:strCache>
                <c:ptCount val="1"/>
                <c:pt idx="0">
                  <c:v>Ninguna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'Hoja1 (2)'!$D$5:$D$36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'Hoja1 (2)'!$E$5:$E$36</c:f>
              <c:numCache>
                <c:formatCode>0.0%</c:formatCode>
                <c:ptCount val="32"/>
                <c:pt idx="0">
                  <c:v>0.29488920000000002</c:v>
                </c:pt>
                <c:pt idx="1">
                  <c:v>0.45646829999999999</c:v>
                </c:pt>
                <c:pt idx="2">
                  <c:v>0.40683740000000002</c:v>
                </c:pt>
                <c:pt idx="3">
                  <c:v>0.39692159999999999</c:v>
                </c:pt>
                <c:pt idx="4">
                  <c:v>0.33874110000000002</c:v>
                </c:pt>
                <c:pt idx="5">
                  <c:v>0.27828380000000003</c:v>
                </c:pt>
                <c:pt idx="6">
                  <c:v>0.65845379999999998</c:v>
                </c:pt>
                <c:pt idx="7">
                  <c:v>0.4603527</c:v>
                </c:pt>
                <c:pt idx="8">
                  <c:v>0.50710429999999995</c:v>
                </c:pt>
                <c:pt idx="9">
                  <c:v>0.5356725</c:v>
                </c:pt>
                <c:pt idx="10">
                  <c:v>0.4829582</c:v>
                </c:pt>
                <c:pt idx="11">
                  <c:v>0.80370560000000002</c:v>
                </c:pt>
                <c:pt idx="12">
                  <c:v>0.59630510000000003</c:v>
                </c:pt>
                <c:pt idx="13">
                  <c:v>0.49472529999999998</c:v>
                </c:pt>
                <c:pt idx="14">
                  <c:v>0.56122709999999998</c:v>
                </c:pt>
                <c:pt idx="15">
                  <c:v>0.76486509999999996</c:v>
                </c:pt>
                <c:pt idx="16">
                  <c:v>0.56617189999999995</c:v>
                </c:pt>
                <c:pt idx="17">
                  <c:v>0.3511688</c:v>
                </c:pt>
                <c:pt idx="18">
                  <c:v>0.3390397</c:v>
                </c:pt>
                <c:pt idx="19">
                  <c:v>0.64004000000000005</c:v>
                </c:pt>
                <c:pt idx="20">
                  <c:v>0.6178264</c:v>
                </c:pt>
                <c:pt idx="21">
                  <c:v>0.51161140000000005</c:v>
                </c:pt>
                <c:pt idx="22">
                  <c:v>0.52196710000000002</c:v>
                </c:pt>
                <c:pt idx="23">
                  <c:v>0.49796089999999998</c:v>
                </c:pt>
                <c:pt idx="24">
                  <c:v>0.4248844</c:v>
                </c:pt>
                <c:pt idx="25">
                  <c:v>0.38102219999999998</c:v>
                </c:pt>
                <c:pt idx="26">
                  <c:v>0.36430570000000001</c:v>
                </c:pt>
                <c:pt idx="27">
                  <c:v>0.35214230000000002</c:v>
                </c:pt>
                <c:pt idx="28">
                  <c:v>0.61430059999999997</c:v>
                </c:pt>
                <c:pt idx="29">
                  <c:v>0.59195109999999995</c:v>
                </c:pt>
                <c:pt idx="30">
                  <c:v>0.47739320000000002</c:v>
                </c:pt>
                <c:pt idx="31">
                  <c:v>0.56566839999999996</c:v>
                </c:pt>
              </c:numCache>
            </c:numRef>
          </c:val>
        </c:ser>
        <c:ser>
          <c:idx val="3"/>
          <c:order val="3"/>
          <c:tx>
            <c:strRef>
              <c:f>'Hoja1 (2)'!$H$4</c:f>
              <c:strCache>
                <c:ptCount val="1"/>
                <c:pt idx="0">
                  <c:v>Otro</c:v>
                </c:pt>
              </c:strCache>
            </c:strRef>
          </c:tx>
          <c:invertIfNegative val="0"/>
          <c:cat>
            <c:strRef>
              <c:f>'Hoja1 (2)'!$D$5:$D$36</c:f>
              <c:strCache>
                <c:ptCount val="32"/>
                <c:pt idx="0">
                  <c:v>Ags</c:v>
                </c:pt>
                <c:pt idx="1">
                  <c:v>BC</c:v>
                </c:pt>
                <c:pt idx="2">
                  <c:v>BCS</c:v>
                </c:pt>
                <c:pt idx="3">
                  <c:v>Cam</c:v>
                </c:pt>
                <c:pt idx="4">
                  <c:v>Coa</c:v>
                </c:pt>
                <c:pt idx="5">
                  <c:v>Col</c:v>
                </c:pt>
                <c:pt idx="6">
                  <c:v>Chs</c:v>
                </c:pt>
                <c:pt idx="7">
                  <c:v>Chi</c:v>
                </c:pt>
                <c:pt idx="8">
                  <c:v>DF</c:v>
                </c:pt>
                <c:pt idx="9">
                  <c:v>Dgo</c:v>
                </c:pt>
                <c:pt idx="10">
                  <c:v>Gto</c:v>
                </c:pt>
                <c:pt idx="11">
                  <c:v>Gro</c:v>
                </c:pt>
                <c:pt idx="12">
                  <c:v>Hgo</c:v>
                </c:pt>
                <c:pt idx="13">
                  <c:v>Jal</c:v>
                </c:pt>
                <c:pt idx="14">
                  <c:v>Mex</c:v>
                </c:pt>
                <c:pt idx="15">
                  <c:v>Mich</c:v>
                </c:pt>
                <c:pt idx="16">
                  <c:v>Mor</c:v>
                </c:pt>
                <c:pt idx="17">
                  <c:v>Nay</c:v>
                </c:pt>
                <c:pt idx="18">
                  <c:v>NL</c:v>
                </c:pt>
                <c:pt idx="19">
                  <c:v>Oax</c:v>
                </c:pt>
                <c:pt idx="20">
                  <c:v>Pue</c:v>
                </c:pt>
                <c:pt idx="21">
                  <c:v>Qro</c:v>
                </c:pt>
                <c:pt idx="22">
                  <c:v>QR</c:v>
                </c:pt>
                <c:pt idx="23">
                  <c:v>SLP</c:v>
                </c:pt>
                <c:pt idx="24">
                  <c:v>Sin</c:v>
                </c:pt>
                <c:pt idx="25">
                  <c:v>Son</c:v>
                </c:pt>
                <c:pt idx="26">
                  <c:v>Tab</c:v>
                </c:pt>
                <c:pt idx="27">
                  <c:v>Tam</c:v>
                </c:pt>
                <c:pt idx="28">
                  <c:v>Tlx</c:v>
                </c:pt>
                <c:pt idx="29">
                  <c:v>Ver</c:v>
                </c:pt>
                <c:pt idx="30">
                  <c:v>Yuc</c:v>
                </c:pt>
                <c:pt idx="31">
                  <c:v>Zac</c:v>
                </c:pt>
              </c:strCache>
            </c:strRef>
          </c:cat>
          <c:val>
            <c:numRef>
              <c:f>'Hoja1 (2)'!$H$5:$H$36</c:f>
              <c:numCache>
                <c:formatCode>0.0%</c:formatCode>
                <c:ptCount val="32"/>
                <c:pt idx="0">
                  <c:v>1.0060400000000001E-2</c:v>
                </c:pt>
                <c:pt idx="1">
                  <c:v>3.2886199999999997E-2</c:v>
                </c:pt>
                <c:pt idx="2">
                  <c:v>2.1864600000000001E-2</c:v>
                </c:pt>
                <c:pt idx="3">
                  <c:v>1.76639E-2</c:v>
                </c:pt>
                <c:pt idx="4">
                  <c:v>2.2191300000000001E-2</c:v>
                </c:pt>
                <c:pt idx="5">
                  <c:v>1.56185E-2</c:v>
                </c:pt>
                <c:pt idx="6">
                  <c:v>4.0413999999999999E-2</c:v>
                </c:pt>
                <c:pt idx="7">
                  <c:v>3.5903600000000001E-2</c:v>
                </c:pt>
                <c:pt idx="8">
                  <c:v>3.6496300000000002E-2</c:v>
                </c:pt>
                <c:pt idx="9">
                  <c:v>2.0762900000000001E-2</c:v>
                </c:pt>
                <c:pt idx="10">
                  <c:v>2.8651300000000001E-2</c:v>
                </c:pt>
                <c:pt idx="11">
                  <c:v>1.6204400000000001E-2</c:v>
                </c:pt>
                <c:pt idx="12">
                  <c:v>2.5572399999999999E-2</c:v>
                </c:pt>
                <c:pt idx="13">
                  <c:v>1.49804E-2</c:v>
                </c:pt>
                <c:pt idx="14">
                  <c:v>4.6210899999999999E-2</c:v>
                </c:pt>
                <c:pt idx="15">
                  <c:v>1.8243599999999999E-2</c:v>
                </c:pt>
                <c:pt idx="16">
                  <c:v>1.73647E-2</c:v>
                </c:pt>
                <c:pt idx="17">
                  <c:v>3.3764000000000002E-2</c:v>
                </c:pt>
                <c:pt idx="18">
                  <c:v>4.0682799999999998E-2</c:v>
                </c:pt>
                <c:pt idx="19">
                  <c:v>6.3623600000000002E-2</c:v>
                </c:pt>
                <c:pt idx="20">
                  <c:v>2.2947700000000001E-2</c:v>
                </c:pt>
                <c:pt idx="21">
                  <c:v>1.85103E-2</c:v>
                </c:pt>
                <c:pt idx="22">
                  <c:v>2.2174699999999999E-2</c:v>
                </c:pt>
                <c:pt idx="23">
                  <c:v>3.5513099999999999E-2</c:v>
                </c:pt>
                <c:pt idx="24">
                  <c:v>1.1278699999999999E-2</c:v>
                </c:pt>
                <c:pt idx="25">
                  <c:v>1.21774E-2</c:v>
                </c:pt>
                <c:pt idx="26">
                  <c:v>3.8387299999999999E-2</c:v>
                </c:pt>
                <c:pt idx="27">
                  <c:v>3.6628099999999997E-2</c:v>
                </c:pt>
                <c:pt idx="28">
                  <c:v>3.3342900000000002E-2</c:v>
                </c:pt>
                <c:pt idx="29">
                  <c:v>2.31652E-2</c:v>
                </c:pt>
                <c:pt idx="30">
                  <c:v>2.33061E-2</c:v>
                </c:pt>
                <c:pt idx="31">
                  <c:v>2.7551800000000001E-2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94495872"/>
        <c:axId val="94497408"/>
      </c:barChart>
      <c:catAx>
        <c:axId val="94495872"/>
        <c:scaling>
          <c:orientation val="minMax"/>
        </c:scaling>
        <c:delete val="0"/>
        <c:axPos val="b"/>
        <c:majorTickMark val="out"/>
        <c:minorTickMark val="none"/>
        <c:tickLblPos val="nextTo"/>
        <c:crossAx val="94497408"/>
        <c:crosses val="autoZero"/>
        <c:auto val="1"/>
        <c:lblAlgn val="ctr"/>
        <c:lblOffset val="100"/>
        <c:noMultiLvlLbl val="0"/>
      </c:catAx>
      <c:valAx>
        <c:axId val="94497408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944958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s-MX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CACBC1-AC95-4560-97F3-F80E0254689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CA3E9CF8-C663-45EF-9B5D-51727F050538}">
      <dgm:prSet/>
      <dgm:spPr/>
      <dgm:t>
        <a:bodyPr/>
        <a:lstStyle/>
        <a:p>
          <a:pPr rtl="0"/>
          <a:r>
            <a:rPr lang="es-MX" smtClean="0"/>
            <a:t>Salud para tod@a</a:t>
          </a:r>
          <a:endParaRPr lang="es-MX"/>
        </a:p>
      </dgm:t>
    </dgm:pt>
    <dgm:pt modelId="{B733766D-043E-4A8C-9B69-E48CD5E1B569}" type="parTrans" cxnId="{CC5FA2F4-6385-4CC9-82ED-7F8A83FCA581}">
      <dgm:prSet/>
      <dgm:spPr/>
      <dgm:t>
        <a:bodyPr/>
        <a:lstStyle/>
        <a:p>
          <a:endParaRPr lang="es-MX"/>
        </a:p>
      </dgm:t>
    </dgm:pt>
    <dgm:pt modelId="{531419E3-B002-458F-9D10-D6A3794EFF7D}" type="sibTrans" cxnId="{CC5FA2F4-6385-4CC9-82ED-7F8A83FCA581}">
      <dgm:prSet/>
      <dgm:spPr/>
      <dgm:t>
        <a:bodyPr/>
        <a:lstStyle/>
        <a:p>
          <a:endParaRPr lang="es-MX"/>
        </a:p>
      </dgm:t>
    </dgm:pt>
    <dgm:pt modelId="{9910BDC1-345C-4CAC-BDDD-2EB7E97F720F}">
      <dgm:prSet/>
      <dgm:spPr/>
      <dgm:t>
        <a:bodyPr/>
        <a:lstStyle/>
        <a:p>
          <a:pPr rtl="0"/>
          <a:r>
            <a:rPr lang="es-MX" smtClean="0"/>
            <a:t>Servicios adecuados y oportunos</a:t>
          </a:r>
          <a:endParaRPr lang="es-MX"/>
        </a:p>
      </dgm:t>
    </dgm:pt>
    <dgm:pt modelId="{B5170860-DAD1-4C76-BCA8-B8CB41ABD339}" type="parTrans" cxnId="{BF6FA211-8763-4EDC-A5D6-FBA7C4F8282A}">
      <dgm:prSet/>
      <dgm:spPr/>
      <dgm:t>
        <a:bodyPr/>
        <a:lstStyle/>
        <a:p>
          <a:endParaRPr lang="es-MX"/>
        </a:p>
      </dgm:t>
    </dgm:pt>
    <dgm:pt modelId="{938D53BD-9590-4709-811A-1308142B0CE4}" type="sibTrans" cxnId="{BF6FA211-8763-4EDC-A5D6-FBA7C4F8282A}">
      <dgm:prSet/>
      <dgm:spPr/>
      <dgm:t>
        <a:bodyPr/>
        <a:lstStyle/>
        <a:p>
          <a:endParaRPr lang="es-MX"/>
        </a:p>
      </dgm:t>
    </dgm:pt>
    <dgm:pt modelId="{60287B8C-AFF9-44F8-8BD0-874823E56535}">
      <dgm:prSet/>
      <dgm:spPr/>
      <dgm:t>
        <a:bodyPr/>
        <a:lstStyle/>
        <a:p>
          <a:pPr rtl="0"/>
          <a:r>
            <a:rPr lang="es-MX" smtClean="0"/>
            <a:t>Protección financiera</a:t>
          </a:r>
          <a:endParaRPr lang="es-MX"/>
        </a:p>
      </dgm:t>
    </dgm:pt>
    <dgm:pt modelId="{50AFAAF1-9B65-4606-9EB6-D622775EBF9C}" type="parTrans" cxnId="{BC1F9FCB-352D-430A-A12B-C6CD7092998A}">
      <dgm:prSet/>
      <dgm:spPr/>
      <dgm:t>
        <a:bodyPr/>
        <a:lstStyle/>
        <a:p>
          <a:endParaRPr lang="es-MX"/>
        </a:p>
      </dgm:t>
    </dgm:pt>
    <dgm:pt modelId="{496C0973-6A3B-4F2A-B832-009332B834AA}" type="sibTrans" cxnId="{BC1F9FCB-352D-430A-A12B-C6CD7092998A}">
      <dgm:prSet/>
      <dgm:spPr/>
      <dgm:t>
        <a:bodyPr/>
        <a:lstStyle/>
        <a:p>
          <a:endParaRPr lang="es-MX"/>
        </a:p>
      </dgm:t>
    </dgm:pt>
    <dgm:pt modelId="{3E6B040C-BD55-49B9-9D85-548BEF6910E7}" type="pres">
      <dgm:prSet presAssocID="{22CACBC1-AC95-4560-97F3-F80E025468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DDA7D94-EAF3-4B42-A504-B44E8E0DBC9E}" type="pres">
      <dgm:prSet presAssocID="{CA3E9CF8-C663-45EF-9B5D-51727F05053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C53F62-B5C7-49C5-AC05-90050A7B5864}" type="pres">
      <dgm:prSet presAssocID="{531419E3-B002-458F-9D10-D6A3794EFF7D}" presName="spacer" presStyleCnt="0"/>
      <dgm:spPr/>
    </dgm:pt>
    <dgm:pt modelId="{0B3DE418-CB06-41DA-A2FE-FF5253628090}" type="pres">
      <dgm:prSet presAssocID="{9910BDC1-345C-4CAC-BDDD-2EB7E97F720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909817-20ED-47D9-B324-7798489D8901}" type="pres">
      <dgm:prSet presAssocID="{938D53BD-9590-4709-811A-1308142B0CE4}" presName="spacer" presStyleCnt="0"/>
      <dgm:spPr/>
    </dgm:pt>
    <dgm:pt modelId="{EEBB31D8-F90E-4FAD-B7D6-33DE2EF680C2}" type="pres">
      <dgm:prSet presAssocID="{60287B8C-AFF9-44F8-8BD0-874823E5653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F6FA211-8763-4EDC-A5D6-FBA7C4F8282A}" srcId="{22CACBC1-AC95-4560-97F3-F80E02546899}" destId="{9910BDC1-345C-4CAC-BDDD-2EB7E97F720F}" srcOrd="1" destOrd="0" parTransId="{B5170860-DAD1-4C76-BCA8-B8CB41ABD339}" sibTransId="{938D53BD-9590-4709-811A-1308142B0CE4}"/>
    <dgm:cxn modelId="{720301AA-274D-456B-81EC-EEA0A84B43BB}" type="presOf" srcId="{9910BDC1-345C-4CAC-BDDD-2EB7E97F720F}" destId="{0B3DE418-CB06-41DA-A2FE-FF5253628090}" srcOrd="0" destOrd="0" presId="urn:microsoft.com/office/officeart/2005/8/layout/vList2"/>
    <dgm:cxn modelId="{3A01C2AD-1975-41CA-8DB4-863071C37CA8}" type="presOf" srcId="{22CACBC1-AC95-4560-97F3-F80E02546899}" destId="{3E6B040C-BD55-49B9-9D85-548BEF6910E7}" srcOrd="0" destOrd="0" presId="urn:microsoft.com/office/officeart/2005/8/layout/vList2"/>
    <dgm:cxn modelId="{CF55B387-A341-4791-9A70-0051610E5387}" type="presOf" srcId="{CA3E9CF8-C663-45EF-9B5D-51727F050538}" destId="{ADDA7D94-EAF3-4B42-A504-B44E8E0DBC9E}" srcOrd="0" destOrd="0" presId="urn:microsoft.com/office/officeart/2005/8/layout/vList2"/>
    <dgm:cxn modelId="{BC1F9FCB-352D-430A-A12B-C6CD7092998A}" srcId="{22CACBC1-AC95-4560-97F3-F80E02546899}" destId="{60287B8C-AFF9-44F8-8BD0-874823E56535}" srcOrd="2" destOrd="0" parTransId="{50AFAAF1-9B65-4606-9EB6-D622775EBF9C}" sibTransId="{496C0973-6A3B-4F2A-B832-009332B834AA}"/>
    <dgm:cxn modelId="{CC5FA2F4-6385-4CC9-82ED-7F8A83FCA581}" srcId="{22CACBC1-AC95-4560-97F3-F80E02546899}" destId="{CA3E9CF8-C663-45EF-9B5D-51727F050538}" srcOrd="0" destOrd="0" parTransId="{B733766D-043E-4A8C-9B69-E48CD5E1B569}" sibTransId="{531419E3-B002-458F-9D10-D6A3794EFF7D}"/>
    <dgm:cxn modelId="{9C221904-A6D4-4C8D-961A-93CD57B0BB9C}" type="presOf" srcId="{60287B8C-AFF9-44F8-8BD0-874823E56535}" destId="{EEBB31D8-F90E-4FAD-B7D6-33DE2EF680C2}" srcOrd="0" destOrd="0" presId="urn:microsoft.com/office/officeart/2005/8/layout/vList2"/>
    <dgm:cxn modelId="{360F2EE7-47FB-4C15-8DFB-436A9E43BB1E}" type="presParOf" srcId="{3E6B040C-BD55-49B9-9D85-548BEF6910E7}" destId="{ADDA7D94-EAF3-4B42-A504-B44E8E0DBC9E}" srcOrd="0" destOrd="0" presId="urn:microsoft.com/office/officeart/2005/8/layout/vList2"/>
    <dgm:cxn modelId="{75DE8305-3F34-4391-B0B5-3885A24859DA}" type="presParOf" srcId="{3E6B040C-BD55-49B9-9D85-548BEF6910E7}" destId="{11C53F62-B5C7-49C5-AC05-90050A7B5864}" srcOrd="1" destOrd="0" presId="urn:microsoft.com/office/officeart/2005/8/layout/vList2"/>
    <dgm:cxn modelId="{ACE668A5-D0AB-4B55-8504-85AA6CA6CA42}" type="presParOf" srcId="{3E6B040C-BD55-49B9-9D85-548BEF6910E7}" destId="{0B3DE418-CB06-41DA-A2FE-FF5253628090}" srcOrd="2" destOrd="0" presId="urn:microsoft.com/office/officeart/2005/8/layout/vList2"/>
    <dgm:cxn modelId="{04FB2F85-153C-45E1-8596-44A9475E77CC}" type="presParOf" srcId="{3E6B040C-BD55-49B9-9D85-548BEF6910E7}" destId="{0D909817-20ED-47D9-B324-7798489D8901}" srcOrd="3" destOrd="0" presId="urn:microsoft.com/office/officeart/2005/8/layout/vList2"/>
    <dgm:cxn modelId="{46126776-34C1-46D3-BF13-EAED409C2636}" type="presParOf" srcId="{3E6B040C-BD55-49B9-9D85-548BEF6910E7}" destId="{EEBB31D8-F90E-4FAD-B7D6-33DE2EF680C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0894207-655A-4B2D-B1F0-A8630D973DA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AC415BD-A0E1-43F7-9D69-2A1889042631}">
      <dgm:prSet custT="1"/>
      <dgm:spPr/>
      <dgm:t>
        <a:bodyPr/>
        <a:lstStyle/>
        <a:p>
          <a:pPr rtl="0"/>
          <a:r>
            <a:rPr lang="es-MX" sz="2800" dirty="0" smtClean="0">
              <a:latin typeface="Arial" pitchFamily="34" charset="0"/>
              <a:cs typeface="Arial" pitchFamily="34" charset="0"/>
            </a:rPr>
            <a:t>Relevancia de focalizar intervenciones</a:t>
          </a:r>
          <a:endParaRPr lang="es-MX" sz="2800" dirty="0">
            <a:latin typeface="Arial" pitchFamily="34" charset="0"/>
            <a:cs typeface="Arial" pitchFamily="34" charset="0"/>
          </a:endParaRPr>
        </a:p>
      </dgm:t>
    </dgm:pt>
    <dgm:pt modelId="{F2216E8D-B42B-4B51-BA3F-490B022EF2AF}" type="parTrans" cxnId="{13671A20-05E0-4726-A14B-FF4D8FB9C0EF}">
      <dgm:prSet/>
      <dgm:spPr/>
      <dgm:t>
        <a:bodyPr/>
        <a:lstStyle/>
        <a:p>
          <a:endParaRPr lang="es-MX" sz="2800">
            <a:latin typeface="Arial" pitchFamily="34" charset="0"/>
            <a:cs typeface="Arial" pitchFamily="34" charset="0"/>
          </a:endParaRPr>
        </a:p>
      </dgm:t>
    </dgm:pt>
    <dgm:pt modelId="{5E6F6FF0-CD60-4882-819F-A97D18CED161}" type="sibTrans" cxnId="{13671A20-05E0-4726-A14B-FF4D8FB9C0EF}">
      <dgm:prSet/>
      <dgm:spPr/>
      <dgm:t>
        <a:bodyPr/>
        <a:lstStyle/>
        <a:p>
          <a:endParaRPr lang="es-MX" sz="2800">
            <a:latin typeface="Arial" pitchFamily="34" charset="0"/>
            <a:cs typeface="Arial" pitchFamily="34" charset="0"/>
          </a:endParaRPr>
        </a:p>
      </dgm:t>
    </dgm:pt>
    <dgm:pt modelId="{5156271B-3862-4D0D-8F92-BA6DBED7E78A}">
      <dgm:prSet custT="1"/>
      <dgm:spPr/>
      <dgm:t>
        <a:bodyPr/>
        <a:lstStyle/>
        <a:p>
          <a:pPr rtl="0"/>
          <a:r>
            <a:rPr lang="es-MX" sz="2800" dirty="0" smtClean="0">
              <a:latin typeface="Arial" pitchFamily="34" charset="0"/>
              <a:cs typeface="Arial" pitchFamily="34" charset="0"/>
            </a:rPr>
            <a:t>Necesidad de fortalecer la calidad de los servicios</a:t>
          </a:r>
          <a:endParaRPr lang="es-MX" sz="2800" dirty="0">
            <a:latin typeface="Arial" pitchFamily="34" charset="0"/>
            <a:cs typeface="Arial" pitchFamily="34" charset="0"/>
          </a:endParaRPr>
        </a:p>
      </dgm:t>
    </dgm:pt>
    <dgm:pt modelId="{B9116903-4F54-45F6-84E4-B5B0BDAE167C}" type="parTrans" cxnId="{E4B901E1-126A-4BD4-BDAE-C536706EBBB9}">
      <dgm:prSet/>
      <dgm:spPr/>
      <dgm:t>
        <a:bodyPr/>
        <a:lstStyle/>
        <a:p>
          <a:endParaRPr lang="es-MX" sz="2800">
            <a:latin typeface="Arial" pitchFamily="34" charset="0"/>
            <a:cs typeface="Arial" pitchFamily="34" charset="0"/>
          </a:endParaRPr>
        </a:p>
      </dgm:t>
    </dgm:pt>
    <dgm:pt modelId="{2554A32E-BDCF-4060-8AE0-5D448838DBB3}" type="sibTrans" cxnId="{E4B901E1-126A-4BD4-BDAE-C536706EBBB9}">
      <dgm:prSet/>
      <dgm:spPr/>
      <dgm:t>
        <a:bodyPr/>
        <a:lstStyle/>
        <a:p>
          <a:endParaRPr lang="es-MX" sz="2800">
            <a:latin typeface="Arial" pitchFamily="34" charset="0"/>
            <a:cs typeface="Arial" pitchFamily="34" charset="0"/>
          </a:endParaRPr>
        </a:p>
      </dgm:t>
    </dgm:pt>
    <dgm:pt modelId="{7F63F420-175B-4D1D-990A-19A7C889DF27}">
      <dgm:prSet custT="1"/>
      <dgm:spPr/>
      <dgm:t>
        <a:bodyPr/>
        <a:lstStyle/>
        <a:p>
          <a:pPr rtl="0"/>
          <a:r>
            <a:rPr lang="es-MX" sz="2800" dirty="0" smtClean="0">
              <a:latin typeface="Arial" pitchFamily="34" charset="0"/>
              <a:cs typeface="Arial" pitchFamily="34" charset="0"/>
            </a:rPr>
            <a:t>Los programas sociales pueden incidir en las mismas</a:t>
          </a:r>
          <a:endParaRPr lang="es-MX" sz="2800" dirty="0">
            <a:latin typeface="Arial" pitchFamily="34" charset="0"/>
            <a:cs typeface="Arial" pitchFamily="34" charset="0"/>
          </a:endParaRPr>
        </a:p>
      </dgm:t>
    </dgm:pt>
    <dgm:pt modelId="{65940809-B993-4513-BA87-E5F8E6A221B3}" type="parTrans" cxnId="{97BC0457-E9B9-42D7-B379-63885DE09972}">
      <dgm:prSet/>
      <dgm:spPr/>
      <dgm:t>
        <a:bodyPr/>
        <a:lstStyle/>
        <a:p>
          <a:endParaRPr lang="es-MX" sz="2800">
            <a:latin typeface="Arial" pitchFamily="34" charset="0"/>
            <a:cs typeface="Arial" pitchFamily="34" charset="0"/>
          </a:endParaRPr>
        </a:p>
      </dgm:t>
    </dgm:pt>
    <dgm:pt modelId="{AAC44D5A-8696-4911-925B-F3D49E6C64F1}" type="sibTrans" cxnId="{97BC0457-E9B9-42D7-B379-63885DE09972}">
      <dgm:prSet/>
      <dgm:spPr/>
      <dgm:t>
        <a:bodyPr/>
        <a:lstStyle/>
        <a:p>
          <a:endParaRPr lang="es-MX" sz="2800">
            <a:latin typeface="Arial" pitchFamily="34" charset="0"/>
            <a:cs typeface="Arial" pitchFamily="34" charset="0"/>
          </a:endParaRPr>
        </a:p>
      </dgm:t>
    </dgm:pt>
    <dgm:pt modelId="{61A13C78-77EC-46C9-99AB-C80185BD5AFC}">
      <dgm:prSet custT="1"/>
      <dgm:spPr/>
      <dgm:t>
        <a:bodyPr/>
        <a:lstStyle/>
        <a:p>
          <a:pPr rtl="0"/>
          <a:r>
            <a:rPr lang="es-MX" sz="2800" dirty="0" smtClean="0">
              <a:latin typeface="Arial" pitchFamily="34" charset="0"/>
              <a:cs typeface="Arial" pitchFamily="34" charset="0"/>
            </a:rPr>
            <a:t>Nivel SE</a:t>
          </a:r>
          <a:endParaRPr lang="es-MX" sz="2800" dirty="0">
            <a:latin typeface="Arial" pitchFamily="34" charset="0"/>
            <a:cs typeface="Arial" pitchFamily="34" charset="0"/>
          </a:endParaRPr>
        </a:p>
      </dgm:t>
    </dgm:pt>
    <dgm:pt modelId="{ED6C4D35-748A-4C6F-8C3F-3809B8859D3D}" type="parTrans" cxnId="{49DC2C98-314F-4937-8D5D-EA23BF00CB4C}">
      <dgm:prSet/>
      <dgm:spPr/>
      <dgm:t>
        <a:bodyPr/>
        <a:lstStyle/>
        <a:p>
          <a:endParaRPr lang="es-MX"/>
        </a:p>
      </dgm:t>
    </dgm:pt>
    <dgm:pt modelId="{DA4FCF49-2EA1-46E9-AB19-CDF5AD97D862}" type="sibTrans" cxnId="{49DC2C98-314F-4937-8D5D-EA23BF00CB4C}">
      <dgm:prSet/>
      <dgm:spPr/>
      <dgm:t>
        <a:bodyPr/>
        <a:lstStyle/>
        <a:p>
          <a:endParaRPr lang="es-MX"/>
        </a:p>
      </dgm:t>
    </dgm:pt>
    <dgm:pt modelId="{762D8E65-90D9-4F39-89E9-40397341B5A1}">
      <dgm:prSet custT="1"/>
      <dgm:spPr/>
      <dgm:t>
        <a:bodyPr/>
        <a:lstStyle/>
        <a:p>
          <a:pPr rtl="0"/>
          <a:r>
            <a:rPr lang="es-MX" sz="2800" dirty="0" smtClean="0">
              <a:latin typeface="Arial" pitchFamily="34" charset="0"/>
              <a:cs typeface="Arial" pitchFamily="34" charset="0"/>
            </a:rPr>
            <a:t>Población indígena</a:t>
          </a:r>
          <a:endParaRPr lang="es-MX" sz="2800" dirty="0">
            <a:latin typeface="Arial" pitchFamily="34" charset="0"/>
            <a:cs typeface="Arial" pitchFamily="34" charset="0"/>
          </a:endParaRPr>
        </a:p>
      </dgm:t>
    </dgm:pt>
    <dgm:pt modelId="{82EEA6E8-364E-48FB-ABBF-83393CFC3BA1}" type="parTrans" cxnId="{EFA4E3B4-E5AE-4ACA-9788-E4B01B4244DB}">
      <dgm:prSet/>
      <dgm:spPr/>
      <dgm:t>
        <a:bodyPr/>
        <a:lstStyle/>
        <a:p>
          <a:endParaRPr lang="es-MX"/>
        </a:p>
      </dgm:t>
    </dgm:pt>
    <dgm:pt modelId="{33E08163-2413-44D7-9942-4E50B2E879E3}" type="sibTrans" cxnId="{EFA4E3B4-E5AE-4ACA-9788-E4B01B4244DB}">
      <dgm:prSet/>
      <dgm:spPr/>
      <dgm:t>
        <a:bodyPr/>
        <a:lstStyle/>
        <a:p>
          <a:endParaRPr lang="es-MX"/>
        </a:p>
      </dgm:t>
    </dgm:pt>
    <dgm:pt modelId="{5D61339A-A1AF-4CA4-8B24-12F5BC97F369}" type="pres">
      <dgm:prSet presAssocID="{60894207-655A-4B2D-B1F0-A8630D973D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6B493B9-2FC1-44F8-A9CC-330137712909}" type="pres">
      <dgm:prSet presAssocID="{3AC415BD-A0E1-43F7-9D69-2A1889042631}" presName="parentText" presStyleLbl="node1" presStyleIdx="0" presStyleCnt="3" custLinFactNeighborY="-1267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C842CB-1A0B-4A01-8249-1233210458EA}" type="pres">
      <dgm:prSet presAssocID="{3AC415BD-A0E1-43F7-9D69-2A188904263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DBF227-6C4A-4F56-AEB3-103829B8509C}" type="pres">
      <dgm:prSet presAssocID="{5156271B-3862-4D0D-8F92-BA6DBED7E78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E2B8E3-BFEA-44B4-923F-226B412DE895}" type="pres">
      <dgm:prSet presAssocID="{2554A32E-BDCF-4060-8AE0-5D448838DBB3}" presName="spacer" presStyleCnt="0"/>
      <dgm:spPr/>
      <dgm:t>
        <a:bodyPr/>
        <a:lstStyle/>
        <a:p>
          <a:endParaRPr lang="es-MX"/>
        </a:p>
      </dgm:t>
    </dgm:pt>
    <dgm:pt modelId="{FEE90CE6-0F69-4E0C-B5D8-851F61B62BBD}" type="pres">
      <dgm:prSet presAssocID="{7F63F420-175B-4D1D-990A-19A7C889DF2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A22E83B-0E93-422E-A605-022F0F52658E}" type="presOf" srcId="{3AC415BD-A0E1-43F7-9D69-2A1889042631}" destId="{D6B493B9-2FC1-44F8-A9CC-330137712909}" srcOrd="0" destOrd="0" presId="urn:microsoft.com/office/officeart/2005/8/layout/vList2"/>
    <dgm:cxn modelId="{6A08F2E7-9D5F-4EF0-8014-EF152DE4BF4E}" type="presOf" srcId="{61A13C78-77EC-46C9-99AB-C80185BD5AFC}" destId="{6AC842CB-1A0B-4A01-8249-1233210458EA}" srcOrd="0" destOrd="0" presId="urn:microsoft.com/office/officeart/2005/8/layout/vList2"/>
    <dgm:cxn modelId="{97BC0457-E9B9-42D7-B379-63885DE09972}" srcId="{60894207-655A-4B2D-B1F0-A8630D973DAD}" destId="{7F63F420-175B-4D1D-990A-19A7C889DF27}" srcOrd="2" destOrd="0" parTransId="{65940809-B993-4513-BA87-E5F8E6A221B3}" sibTransId="{AAC44D5A-8696-4911-925B-F3D49E6C64F1}"/>
    <dgm:cxn modelId="{49DC2C98-314F-4937-8D5D-EA23BF00CB4C}" srcId="{3AC415BD-A0E1-43F7-9D69-2A1889042631}" destId="{61A13C78-77EC-46C9-99AB-C80185BD5AFC}" srcOrd="0" destOrd="0" parTransId="{ED6C4D35-748A-4C6F-8C3F-3809B8859D3D}" sibTransId="{DA4FCF49-2EA1-46E9-AB19-CDF5AD97D862}"/>
    <dgm:cxn modelId="{FFB15564-020E-437B-9DEC-E69EBA678BEA}" type="presOf" srcId="{60894207-655A-4B2D-B1F0-A8630D973DAD}" destId="{5D61339A-A1AF-4CA4-8B24-12F5BC97F369}" srcOrd="0" destOrd="0" presId="urn:microsoft.com/office/officeart/2005/8/layout/vList2"/>
    <dgm:cxn modelId="{EFA4E3B4-E5AE-4ACA-9788-E4B01B4244DB}" srcId="{3AC415BD-A0E1-43F7-9D69-2A1889042631}" destId="{762D8E65-90D9-4F39-89E9-40397341B5A1}" srcOrd="1" destOrd="0" parTransId="{82EEA6E8-364E-48FB-ABBF-83393CFC3BA1}" sibTransId="{33E08163-2413-44D7-9942-4E50B2E879E3}"/>
    <dgm:cxn modelId="{13671A20-05E0-4726-A14B-FF4D8FB9C0EF}" srcId="{60894207-655A-4B2D-B1F0-A8630D973DAD}" destId="{3AC415BD-A0E1-43F7-9D69-2A1889042631}" srcOrd="0" destOrd="0" parTransId="{F2216E8D-B42B-4B51-BA3F-490B022EF2AF}" sibTransId="{5E6F6FF0-CD60-4882-819F-A97D18CED161}"/>
    <dgm:cxn modelId="{7476CC9F-EABA-4A3C-A276-5C9193F9BF92}" type="presOf" srcId="{762D8E65-90D9-4F39-89E9-40397341B5A1}" destId="{6AC842CB-1A0B-4A01-8249-1233210458EA}" srcOrd="0" destOrd="1" presId="urn:microsoft.com/office/officeart/2005/8/layout/vList2"/>
    <dgm:cxn modelId="{73C7AD73-1A38-4459-86F3-65A5D3058522}" type="presOf" srcId="{7F63F420-175B-4D1D-990A-19A7C889DF27}" destId="{FEE90CE6-0F69-4E0C-B5D8-851F61B62BBD}" srcOrd="0" destOrd="0" presId="urn:microsoft.com/office/officeart/2005/8/layout/vList2"/>
    <dgm:cxn modelId="{7F303FD8-6973-4D3C-899D-4331DA9966F5}" type="presOf" srcId="{5156271B-3862-4D0D-8F92-BA6DBED7E78A}" destId="{84DBF227-6C4A-4F56-AEB3-103829B8509C}" srcOrd="0" destOrd="0" presId="urn:microsoft.com/office/officeart/2005/8/layout/vList2"/>
    <dgm:cxn modelId="{E4B901E1-126A-4BD4-BDAE-C536706EBBB9}" srcId="{60894207-655A-4B2D-B1F0-A8630D973DAD}" destId="{5156271B-3862-4D0D-8F92-BA6DBED7E78A}" srcOrd="1" destOrd="0" parTransId="{B9116903-4F54-45F6-84E4-B5B0BDAE167C}" sibTransId="{2554A32E-BDCF-4060-8AE0-5D448838DBB3}"/>
    <dgm:cxn modelId="{653E0F10-8354-410B-AD6B-DA9022E6FC23}" type="presParOf" srcId="{5D61339A-A1AF-4CA4-8B24-12F5BC97F369}" destId="{D6B493B9-2FC1-44F8-A9CC-330137712909}" srcOrd="0" destOrd="0" presId="urn:microsoft.com/office/officeart/2005/8/layout/vList2"/>
    <dgm:cxn modelId="{9726115F-C663-4259-95D1-DC17954EA525}" type="presParOf" srcId="{5D61339A-A1AF-4CA4-8B24-12F5BC97F369}" destId="{6AC842CB-1A0B-4A01-8249-1233210458EA}" srcOrd="1" destOrd="0" presId="urn:microsoft.com/office/officeart/2005/8/layout/vList2"/>
    <dgm:cxn modelId="{6319A9BF-9E2F-447F-B390-A1B4EA5AE6BD}" type="presParOf" srcId="{5D61339A-A1AF-4CA4-8B24-12F5BC97F369}" destId="{84DBF227-6C4A-4F56-AEB3-103829B8509C}" srcOrd="2" destOrd="0" presId="urn:microsoft.com/office/officeart/2005/8/layout/vList2"/>
    <dgm:cxn modelId="{BF27A519-C473-41A2-97CF-B6E1F75648BF}" type="presParOf" srcId="{5D61339A-A1AF-4CA4-8B24-12F5BC97F369}" destId="{B3E2B8E3-BFEA-44B4-923F-226B412DE895}" srcOrd="3" destOrd="0" presId="urn:microsoft.com/office/officeart/2005/8/layout/vList2"/>
    <dgm:cxn modelId="{A9075CC1-1AED-43AA-A46F-AB1063952978}" type="presParOf" srcId="{5D61339A-A1AF-4CA4-8B24-12F5BC97F369}" destId="{FEE90CE6-0F69-4E0C-B5D8-851F61B62BB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616ED7A-C62C-41E5-8180-BDDFD1BA29B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6DF0DDF7-2AC7-4A69-B53B-FE89FA8029F7}">
      <dgm:prSet/>
      <dgm:spPr/>
      <dgm:t>
        <a:bodyPr/>
        <a:lstStyle/>
        <a:p>
          <a:pPr rtl="0"/>
          <a:r>
            <a:rPr lang="es-MX" smtClean="0"/>
            <a:t>El reto de la protección financiera va de la mano del reto de la efectividad de los servicios</a:t>
          </a:r>
          <a:endParaRPr lang="es-MX"/>
        </a:p>
      </dgm:t>
    </dgm:pt>
    <dgm:pt modelId="{C02A1375-B933-49EB-8C15-8990070B6917}" type="parTrans" cxnId="{F6590E04-5DC9-472E-BA65-58AE0E1B63B5}">
      <dgm:prSet/>
      <dgm:spPr/>
      <dgm:t>
        <a:bodyPr/>
        <a:lstStyle/>
        <a:p>
          <a:endParaRPr lang="es-MX"/>
        </a:p>
      </dgm:t>
    </dgm:pt>
    <dgm:pt modelId="{9AE1DCB1-ECA6-4542-8DAD-DF099D949E73}" type="sibTrans" cxnId="{F6590E04-5DC9-472E-BA65-58AE0E1B63B5}">
      <dgm:prSet/>
      <dgm:spPr/>
      <dgm:t>
        <a:bodyPr/>
        <a:lstStyle/>
        <a:p>
          <a:endParaRPr lang="es-MX"/>
        </a:p>
      </dgm:t>
    </dgm:pt>
    <dgm:pt modelId="{1AFA032E-9356-4503-B932-8E26355C955A}">
      <dgm:prSet/>
      <dgm:spPr/>
      <dgm:t>
        <a:bodyPr/>
        <a:lstStyle/>
        <a:p>
          <a:pPr rtl="0"/>
          <a:r>
            <a:rPr lang="es-MX" smtClean="0"/>
            <a:t>A pesar de la afiliación, el gasto de bolsillo no desaparece si hay preferencia por otras opciones</a:t>
          </a:r>
          <a:endParaRPr lang="es-MX"/>
        </a:p>
      </dgm:t>
    </dgm:pt>
    <dgm:pt modelId="{C83CA428-BF2D-4934-80D3-F90333C71A07}" type="parTrans" cxnId="{42526C55-0B10-46E5-B286-14D12AE2A214}">
      <dgm:prSet/>
      <dgm:spPr/>
      <dgm:t>
        <a:bodyPr/>
        <a:lstStyle/>
        <a:p>
          <a:endParaRPr lang="es-MX"/>
        </a:p>
      </dgm:t>
    </dgm:pt>
    <dgm:pt modelId="{0CF2F46C-43EF-439E-9B7D-0313FBF38854}" type="sibTrans" cxnId="{42526C55-0B10-46E5-B286-14D12AE2A214}">
      <dgm:prSet/>
      <dgm:spPr/>
      <dgm:t>
        <a:bodyPr/>
        <a:lstStyle/>
        <a:p>
          <a:endParaRPr lang="es-MX"/>
        </a:p>
      </dgm:t>
    </dgm:pt>
    <dgm:pt modelId="{B6D9AE7D-2756-4E5B-8F04-911C91C4A8EF}">
      <dgm:prSet/>
      <dgm:spPr/>
      <dgm:t>
        <a:bodyPr/>
        <a:lstStyle/>
        <a:p>
          <a:pPr rtl="0"/>
          <a:r>
            <a:rPr lang="es-MX" smtClean="0"/>
            <a:t>Conveniencia en el acceso (calidad percibida) y/o los resultados esperados como elementos de decisión</a:t>
          </a:r>
          <a:endParaRPr lang="es-MX"/>
        </a:p>
      </dgm:t>
    </dgm:pt>
    <dgm:pt modelId="{8BB0D20E-F476-48C3-804B-E93E59E1D46B}" type="parTrans" cxnId="{EE2FE28D-38F2-4C19-8134-AABDAF776277}">
      <dgm:prSet/>
      <dgm:spPr/>
      <dgm:t>
        <a:bodyPr/>
        <a:lstStyle/>
        <a:p>
          <a:endParaRPr lang="es-MX"/>
        </a:p>
      </dgm:t>
    </dgm:pt>
    <dgm:pt modelId="{C0EA1C31-8A64-470D-B8CF-1EC2AF60C5D0}" type="sibTrans" cxnId="{EE2FE28D-38F2-4C19-8134-AABDAF776277}">
      <dgm:prSet/>
      <dgm:spPr/>
      <dgm:t>
        <a:bodyPr/>
        <a:lstStyle/>
        <a:p>
          <a:endParaRPr lang="es-MX"/>
        </a:p>
      </dgm:t>
    </dgm:pt>
    <dgm:pt modelId="{A7DB0E6E-FF82-413F-A513-6840BF54156F}">
      <dgm:prSet/>
      <dgm:spPr/>
      <dgm:t>
        <a:bodyPr/>
        <a:lstStyle/>
        <a:p>
          <a:pPr rtl="0"/>
          <a:r>
            <a:rPr lang="es-MX" smtClean="0"/>
            <a:t>Esquemas de incentivos para mejorar la calidad (efectividad)</a:t>
          </a:r>
          <a:endParaRPr lang="es-MX"/>
        </a:p>
      </dgm:t>
    </dgm:pt>
    <dgm:pt modelId="{841E38B8-5391-4436-A7F6-03A417B04D2D}" type="parTrans" cxnId="{F15E4F99-48D7-4436-B442-B47C0442038F}">
      <dgm:prSet/>
      <dgm:spPr/>
      <dgm:t>
        <a:bodyPr/>
        <a:lstStyle/>
        <a:p>
          <a:endParaRPr lang="es-MX"/>
        </a:p>
      </dgm:t>
    </dgm:pt>
    <dgm:pt modelId="{34954DDC-2094-4AD4-9340-7FD6C7D126EC}" type="sibTrans" cxnId="{F15E4F99-48D7-4436-B442-B47C0442038F}">
      <dgm:prSet/>
      <dgm:spPr/>
      <dgm:t>
        <a:bodyPr/>
        <a:lstStyle/>
        <a:p>
          <a:endParaRPr lang="es-MX"/>
        </a:p>
      </dgm:t>
    </dgm:pt>
    <dgm:pt modelId="{12D3E084-7C56-42B0-9B02-6A7E57558EAE}" type="pres">
      <dgm:prSet presAssocID="{1616ED7A-C62C-41E5-8180-BDDFD1BA2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74FA663-A1F3-432F-A989-1F068F76FC4D}" type="pres">
      <dgm:prSet presAssocID="{6DF0DDF7-2AC7-4A69-B53B-FE89FA8029F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402E17-7AED-47E1-9CB0-6892F7C7F06E}" type="pres">
      <dgm:prSet presAssocID="{6DF0DDF7-2AC7-4A69-B53B-FE89FA8029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6B570D-7378-49C7-A050-5182DE9092AD}" type="pres">
      <dgm:prSet presAssocID="{B6D9AE7D-2756-4E5B-8F04-911C91C4A8E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4E82F0-AA3D-4292-BBA3-2CAF8B912FED}" type="pres">
      <dgm:prSet presAssocID="{C0EA1C31-8A64-470D-B8CF-1EC2AF60C5D0}" presName="spacer" presStyleCnt="0"/>
      <dgm:spPr/>
    </dgm:pt>
    <dgm:pt modelId="{63DB6F4A-548B-463A-A9D8-A3F6AD92BB80}" type="pres">
      <dgm:prSet presAssocID="{A7DB0E6E-FF82-413F-A513-6840BF54156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6590E04-5DC9-472E-BA65-58AE0E1B63B5}" srcId="{1616ED7A-C62C-41E5-8180-BDDFD1BA29B3}" destId="{6DF0DDF7-2AC7-4A69-B53B-FE89FA8029F7}" srcOrd="0" destOrd="0" parTransId="{C02A1375-B933-49EB-8C15-8990070B6917}" sibTransId="{9AE1DCB1-ECA6-4542-8DAD-DF099D949E73}"/>
    <dgm:cxn modelId="{F389C16F-2D0E-4279-B509-A8E65CE29A9E}" type="presOf" srcId="{A7DB0E6E-FF82-413F-A513-6840BF54156F}" destId="{63DB6F4A-548B-463A-A9D8-A3F6AD92BB80}" srcOrd="0" destOrd="0" presId="urn:microsoft.com/office/officeart/2005/8/layout/vList2"/>
    <dgm:cxn modelId="{E489E9B2-0AB8-4F9B-BE53-40668D02023A}" type="presOf" srcId="{B6D9AE7D-2756-4E5B-8F04-911C91C4A8EF}" destId="{7A6B570D-7378-49C7-A050-5182DE9092AD}" srcOrd="0" destOrd="0" presId="urn:microsoft.com/office/officeart/2005/8/layout/vList2"/>
    <dgm:cxn modelId="{21E2BED9-CFC7-40FF-8BB5-D7620E6FD184}" type="presOf" srcId="{6DF0DDF7-2AC7-4A69-B53B-FE89FA8029F7}" destId="{774FA663-A1F3-432F-A989-1F068F76FC4D}" srcOrd="0" destOrd="0" presId="urn:microsoft.com/office/officeart/2005/8/layout/vList2"/>
    <dgm:cxn modelId="{42526C55-0B10-46E5-B286-14D12AE2A214}" srcId="{6DF0DDF7-2AC7-4A69-B53B-FE89FA8029F7}" destId="{1AFA032E-9356-4503-B932-8E26355C955A}" srcOrd="0" destOrd="0" parTransId="{C83CA428-BF2D-4934-80D3-F90333C71A07}" sibTransId="{0CF2F46C-43EF-439E-9B7D-0313FBF38854}"/>
    <dgm:cxn modelId="{EE2FE28D-38F2-4C19-8134-AABDAF776277}" srcId="{1616ED7A-C62C-41E5-8180-BDDFD1BA29B3}" destId="{B6D9AE7D-2756-4E5B-8F04-911C91C4A8EF}" srcOrd="1" destOrd="0" parTransId="{8BB0D20E-F476-48C3-804B-E93E59E1D46B}" sibTransId="{C0EA1C31-8A64-470D-B8CF-1EC2AF60C5D0}"/>
    <dgm:cxn modelId="{B3280F60-89F2-4001-BE20-3971FEE9B1CE}" type="presOf" srcId="{1AFA032E-9356-4503-B932-8E26355C955A}" destId="{DF402E17-7AED-47E1-9CB0-6892F7C7F06E}" srcOrd="0" destOrd="0" presId="urn:microsoft.com/office/officeart/2005/8/layout/vList2"/>
    <dgm:cxn modelId="{F15E4F99-48D7-4436-B442-B47C0442038F}" srcId="{1616ED7A-C62C-41E5-8180-BDDFD1BA29B3}" destId="{A7DB0E6E-FF82-413F-A513-6840BF54156F}" srcOrd="2" destOrd="0" parTransId="{841E38B8-5391-4436-A7F6-03A417B04D2D}" sibTransId="{34954DDC-2094-4AD4-9340-7FD6C7D126EC}"/>
    <dgm:cxn modelId="{E8450F1F-AEB2-47B4-867D-BD55EF0CA8D1}" type="presOf" srcId="{1616ED7A-C62C-41E5-8180-BDDFD1BA29B3}" destId="{12D3E084-7C56-42B0-9B02-6A7E57558EAE}" srcOrd="0" destOrd="0" presId="urn:microsoft.com/office/officeart/2005/8/layout/vList2"/>
    <dgm:cxn modelId="{8DFF51A8-A802-4476-B7AA-A2CF9E1AC135}" type="presParOf" srcId="{12D3E084-7C56-42B0-9B02-6A7E57558EAE}" destId="{774FA663-A1F3-432F-A989-1F068F76FC4D}" srcOrd="0" destOrd="0" presId="urn:microsoft.com/office/officeart/2005/8/layout/vList2"/>
    <dgm:cxn modelId="{E31EAD8E-6062-4105-A42A-AD50FCF31033}" type="presParOf" srcId="{12D3E084-7C56-42B0-9B02-6A7E57558EAE}" destId="{DF402E17-7AED-47E1-9CB0-6892F7C7F06E}" srcOrd="1" destOrd="0" presId="urn:microsoft.com/office/officeart/2005/8/layout/vList2"/>
    <dgm:cxn modelId="{296A0161-9CDC-49B9-9203-90E1559C84BA}" type="presParOf" srcId="{12D3E084-7C56-42B0-9B02-6A7E57558EAE}" destId="{7A6B570D-7378-49C7-A050-5182DE9092AD}" srcOrd="2" destOrd="0" presId="urn:microsoft.com/office/officeart/2005/8/layout/vList2"/>
    <dgm:cxn modelId="{0F3D6C36-89F8-4CB8-A7AF-1F5A36252D29}" type="presParOf" srcId="{12D3E084-7C56-42B0-9B02-6A7E57558EAE}" destId="{594E82F0-AA3D-4292-BBA3-2CAF8B912FED}" srcOrd="3" destOrd="0" presId="urn:microsoft.com/office/officeart/2005/8/layout/vList2"/>
    <dgm:cxn modelId="{0D31129A-EEA1-40D3-B118-F0F86007727C}" type="presParOf" srcId="{12D3E084-7C56-42B0-9B02-6A7E57558EAE}" destId="{63DB6F4A-548B-463A-A9D8-A3F6AD92BB8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007712C-A65E-414E-B153-ECA7C0F5741A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A162BEC3-510B-452B-8D23-679BA9184D2C}">
      <dgm:prSet/>
      <dgm:spPr/>
      <dgm:t>
        <a:bodyPr/>
        <a:lstStyle/>
        <a:p>
          <a:pPr rtl="0"/>
          <a:r>
            <a:rPr lang="es-MX" dirty="0" smtClean="0"/>
            <a:t>Condición de salud que requiere atención</a:t>
          </a:r>
          <a:endParaRPr lang="es-MX" dirty="0"/>
        </a:p>
      </dgm:t>
    </dgm:pt>
    <dgm:pt modelId="{25603ABE-EA78-470D-BC08-4EA8C4C611BA}" type="parTrans" cxnId="{91B0F6FF-7122-473D-83ED-C1A1F8F6E4F8}">
      <dgm:prSet/>
      <dgm:spPr/>
      <dgm:t>
        <a:bodyPr/>
        <a:lstStyle/>
        <a:p>
          <a:endParaRPr lang="es-MX"/>
        </a:p>
      </dgm:t>
    </dgm:pt>
    <dgm:pt modelId="{A9C61715-A198-495D-9D1C-9ED58384C97F}" type="sibTrans" cxnId="{91B0F6FF-7122-473D-83ED-C1A1F8F6E4F8}">
      <dgm:prSet/>
      <dgm:spPr/>
      <dgm:t>
        <a:bodyPr/>
        <a:lstStyle/>
        <a:p>
          <a:endParaRPr lang="es-MX"/>
        </a:p>
      </dgm:t>
    </dgm:pt>
    <dgm:pt modelId="{B56D0B14-9071-4623-88D2-5E8BD015086C}">
      <dgm:prSet/>
      <dgm:spPr/>
      <dgm:t>
        <a:bodyPr/>
        <a:lstStyle/>
        <a:p>
          <a:pPr rtl="0"/>
          <a:r>
            <a:rPr lang="es-MX" smtClean="0"/>
            <a:t>Posibilidad conveniente para acudir a un servicio de salud</a:t>
          </a:r>
          <a:endParaRPr lang="es-MX"/>
        </a:p>
      </dgm:t>
    </dgm:pt>
    <dgm:pt modelId="{B0468196-ABD7-48CF-97E8-BFECB73D554E}" type="parTrans" cxnId="{955A25EC-E0D1-48A2-8ADE-2DE148DB3847}">
      <dgm:prSet/>
      <dgm:spPr/>
      <dgm:t>
        <a:bodyPr/>
        <a:lstStyle/>
        <a:p>
          <a:endParaRPr lang="es-MX"/>
        </a:p>
      </dgm:t>
    </dgm:pt>
    <dgm:pt modelId="{8FE36C84-D3B5-40B9-AB81-D1DC31060090}" type="sibTrans" cxnId="{955A25EC-E0D1-48A2-8ADE-2DE148DB3847}">
      <dgm:prSet/>
      <dgm:spPr/>
      <dgm:t>
        <a:bodyPr/>
        <a:lstStyle/>
        <a:p>
          <a:endParaRPr lang="es-MX"/>
        </a:p>
      </dgm:t>
    </dgm:pt>
    <dgm:pt modelId="{94C59BE2-02E0-41AD-AF17-794240A9F25D}">
      <dgm:prSet/>
      <dgm:spPr/>
      <dgm:t>
        <a:bodyPr/>
        <a:lstStyle/>
        <a:p>
          <a:pPr rtl="0"/>
          <a:r>
            <a:rPr lang="es-MX" smtClean="0"/>
            <a:t>Atención resolutiva</a:t>
          </a:r>
          <a:endParaRPr lang="es-MX"/>
        </a:p>
      </dgm:t>
    </dgm:pt>
    <dgm:pt modelId="{3AF94B1B-AA87-41A8-9524-95A8D876FFFD}" type="parTrans" cxnId="{6A559C8E-2628-44C3-89AE-C95A7B695079}">
      <dgm:prSet/>
      <dgm:spPr/>
      <dgm:t>
        <a:bodyPr/>
        <a:lstStyle/>
        <a:p>
          <a:endParaRPr lang="es-MX"/>
        </a:p>
      </dgm:t>
    </dgm:pt>
    <dgm:pt modelId="{DD0C3B8C-844C-4107-8FE7-7F9F3DB8F339}" type="sibTrans" cxnId="{6A559C8E-2628-44C3-89AE-C95A7B695079}">
      <dgm:prSet/>
      <dgm:spPr/>
      <dgm:t>
        <a:bodyPr/>
        <a:lstStyle/>
        <a:p>
          <a:endParaRPr lang="es-MX"/>
        </a:p>
      </dgm:t>
    </dgm:pt>
    <dgm:pt modelId="{2921A088-0C94-4D56-8515-5FCE6BBA3C97}" type="pres">
      <dgm:prSet presAssocID="{3007712C-A65E-414E-B153-ECA7C0F5741A}" presName="CompostProcess" presStyleCnt="0">
        <dgm:presLayoutVars>
          <dgm:dir/>
          <dgm:resizeHandles val="exact"/>
        </dgm:presLayoutVars>
      </dgm:prSet>
      <dgm:spPr/>
    </dgm:pt>
    <dgm:pt modelId="{9F635587-D66B-4839-B1C1-8CD2294FE1EA}" type="pres">
      <dgm:prSet presAssocID="{3007712C-A65E-414E-B153-ECA7C0F5741A}" presName="arrow" presStyleLbl="bgShp" presStyleIdx="0" presStyleCnt="1"/>
      <dgm:spPr/>
    </dgm:pt>
    <dgm:pt modelId="{732C64E9-7B33-4D55-90C9-346F12AAF466}" type="pres">
      <dgm:prSet presAssocID="{3007712C-A65E-414E-B153-ECA7C0F5741A}" presName="linearProcess" presStyleCnt="0"/>
      <dgm:spPr/>
    </dgm:pt>
    <dgm:pt modelId="{749D0DAC-91B2-4E40-9CA5-FB490BE25130}" type="pres">
      <dgm:prSet presAssocID="{A162BEC3-510B-452B-8D23-679BA9184D2C}" presName="textNode" presStyleLbl="node1" presStyleIdx="0" presStyleCnt="3">
        <dgm:presLayoutVars>
          <dgm:bulletEnabled val="1"/>
        </dgm:presLayoutVars>
      </dgm:prSet>
      <dgm:spPr/>
    </dgm:pt>
    <dgm:pt modelId="{E3164887-38BD-4CE9-B2BB-9DF721490245}" type="pres">
      <dgm:prSet presAssocID="{A9C61715-A198-495D-9D1C-9ED58384C97F}" presName="sibTrans" presStyleCnt="0"/>
      <dgm:spPr/>
    </dgm:pt>
    <dgm:pt modelId="{6947FC2B-26BF-43B7-B494-DA04BBD721C9}" type="pres">
      <dgm:prSet presAssocID="{B56D0B14-9071-4623-88D2-5E8BD015086C}" presName="textNode" presStyleLbl="node1" presStyleIdx="1" presStyleCnt="3">
        <dgm:presLayoutVars>
          <dgm:bulletEnabled val="1"/>
        </dgm:presLayoutVars>
      </dgm:prSet>
      <dgm:spPr/>
    </dgm:pt>
    <dgm:pt modelId="{B6307448-DCAC-4415-9C03-F37547F03DEE}" type="pres">
      <dgm:prSet presAssocID="{8FE36C84-D3B5-40B9-AB81-D1DC31060090}" presName="sibTrans" presStyleCnt="0"/>
      <dgm:spPr/>
    </dgm:pt>
    <dgm:pt modelId="{BE14B221-C523-4C4E-A41A-047099B27391}" type="pres">
      <dgm:prSet presAssocID="{94C59BE2-02E0-41AD-AF17-794240A9F25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1B0F6FF-7122-473D-83ED-C1A1F8F6E4F8}" srcId="{3007712C-A65E-414E-B153-ECA7C0F5741A}" destId="{A162BEC3-510B-452B-8D23-679BA9184D2C}" srcOrd="0" destOrd="0" parTransId="{25603ABE-EA78-470D-BC08-4EA8C4C611BA}" sibTransId="{A9C61715-A198-495D-9D1C-9ED58384C97F}"/>
    <dgm:cxn modelId="{955A25EC-E0D1-48A2-8ADE-2DE148DB3847}" srcId="{3007712C-A65E-414E-B153-ECA7C0F5741A}" destId="{B56D0B14-9071-4623-88D2-5E8BD015086C}" srcOrd="1" destOrd="0" parTransId="{B0468196-ABD7-48CF-97E8-BFECB73D554E}" sibTransId="{8FE36C84-D3B5-40B9-AB81-D1DC31060090}"/>
    <dgm:cxn modelId="{24F6BF9D-70CE-4ED5-BE0F-E414CA5AAA54}" type="presOf" srcId="{3007712C-A65E-414E-B153-ECA7C0F5741A}" destId="{2921A088-0C94-4D56-8515-5FCE6BBA3C97}" srcOrd="0" destOrd="0" presId="urn:microsoft.com/office/officeart/2005/8/layout/hProcess9"/>
    <dgm:cxn modelId="{6A559C8E-2628-44C3-89AE-C95A7B695079}" srcId="{3007712C-A65E-414E-B153-ECA7C0F5741A}" destId="{94C59BE2-02E0-41AD-AF17-794240A9F25D}" srcOrd="2" destOrd="0" parTransId="{3AF94B1B-AA87-41A8-9524-95A8D876FFFD}" sibTransId="{DD0C3B8C-844C-4107-8FE7-7F9F3DB8F339}"/>
    <dgm:cxn modelId="{7F70B2AD-273D-45AD-B548-B81C6F1C7C27}" type="presOf" srcId="{A162BEC3-510B-452B-8D23-679BA9184D2C}" destId="{749D0DAC-91B2-4E40-9CA5-FB490BE25130}" srcOrd="0" destOrd="0" presId="urn:microsoft.com/office/officeart/2005/8/layout/hProcess9"/>
    <dgm:cxn modelId="{F82420EA-8BB4-4EA8-871E-F65A8131806F}" type="presOf" srcId="{B56D0B14-9071-4623-88D2-5E8BD015086C}" destId="{6947FC2B-26BF-43B7-B494-DA04BBD721C9}" srcOrd="0" destOrd="0" presId="urn:microsoft.com/office/officeart/2005/8/layout/hProcess9"/>
    <dgm:cxn modelId="{5FEDC593-DE0B-4CD3-9E00-5B9D733F7CA8}" type="presOf" srcId="{94C59BE2-02E0-41AD-AF17-794240A9F25D}" destId="{BE14B221-C523-4C4E-A41A-047099B27391}" srcOrd="0" destOrd="0" presId="urn:microsoft.com/office/officeart/2005/8/layout/hProcess9"/>
    <dgm:cxn modelId="{00474915-C87B-4888-BF91-F2E1AF41E850}" type="presParOf" srcId="{2921A088-0C94-4D56-8515-5FCE6BBA3C97}" destId="{9F635587-D66B-4839-B1C1-8CD2294FE1EA}" srcOrd="0" destOrd="0" presId="urn:microsoft.com/office/officeart/2005/8/layout/hProcess9"/>
    <dgm:cxn modelId="{81CF55AC-F267-44B3-92C6-2F02825C773F}" type="presParOf" srcId="{2921A088-0C94-4D56-8515-5FCE6BBA3C97}" destId="{732C64E9-7B33-4D55-90C9-346F12AAF466}" srcOrd="1" destOrd="0" presId="urn:microsoft.com/office/officeart/2005/8/layout/hProcess9"/>
    <dgm:cxn modelId="{7CBB7DA3-03B9-4DE9-AFFB-57AB75A36AD9}" type="presParOf" srcId="{732C64E9-7B33-4D55-90C9-346F12AAF466}" destId="{749D0DAC-91B2-4E40-9CA5-FB490BE25130}" srcOrd="0" destOrd="0" presId="urn:microsoft.com/office/officeart/2005/8/layout/hProcess9"/>
    <dgm:cxn modelId="{A6F75E8F-E469-4C03-AD87-D0D733A5C054}" type="presParOf" srcId="{732C64E9-7B33-4D55-90C9-346F12AAF466}" destId="{E3164887-38BD-4CE9-B2BB-9DF721490245}" srcOrd="1" destOrd="0" presId="urn:microsoft.com/office/officeart/2005/8/layout/hProcess9"/>
    <dgm:cxn modelId="{F44CF402-7435-40D9-AA44-E10AA517420D}" type="presParOf" srcId="{732C64E9-7B33-4D55-90C9-346F12AAF466}" destId="{6947FC2B-26BF-43B7-B494-DA04BBD721C9}" srcOrd="2" destOrd="0" presId="urn:microsoft.com/office/officeart/2005/8/layout/hProcess9"/>
    <dgm:cxn modelId="{BB39CB42-1419-4208-9CC7-D7D1CCC9AAD5}" type="presParOf" srcId="{732C64E9-7B33-4D55-90C9-346F12AAF466}" destId="{B6307448-DCAC-4415-9C03-F37547F03DEE}" srcOrd="3" destOrd="0" presId="urn:microsoft.com/office/officeart/2005/8/layout/hProcess9"/>
    <dgm:cxn modelId="{69208F75-8870-4646-9E4B-35B40641AF59}" type="presParOf" srcId="{732C64E9-7B33-4D55-90C9-346F12AAF466}" destId="{BE14B221-C523-4C4E-A41A-047099B2739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32A2FE-FFDE-40B5-AF21-3422526E891D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1161252-8CC0-4D4C-8500-40BC51DD06E4}">
      <dgm:prSet custT="1"/>
      <dgm:spPr/>
      <dgm:t>
        <a:bodyPr/>
        <a:lstStyle/>
        <a:p>
          <a:pPr rtl="0"/>
          <a:r>
            <a:rPr lang="es-MX" sz="3200" dirty="0" smtClean="0">
              <a:latin typeface="Arial" pitchFamily="34" charset="0"/>
              <a:cs typeface="Arial" pitchFamily="34" charset="0"/>
            </a:rPr>
            <a:t>Protección social en salud</a:t>
          </a:r>
          <a:endParaRPr lang="es-MX" sz="3200" dirty="0">
            <a:latin typeface="Arial" pitchFamily="34" charset="0"/>
            <a:cs typeface="Arial" pitchFamily="34" charset="0"/>
          </a:endParaRPr>
        </a:p>
      </dgm:t>
    </dgm:pt>
    <dgm:pt modelId="{9C4AED55-31FD-42BA-AFF5-97E6D6102CE0}" type="parTrans" cxnId="{E5D6E22D-886D-4C63-AD64-7D0287A70AEF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A9586AAC-3A6C-4086-99C0-0A359C3E4C15}" type="sibTrans" cxnId="{E5D6E22D-886D-4C63-AD64-7D0287A70AEF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1CC5C83F-2751-4D56-880E-EB40193AEFAC}">
      <dgm:prSet custT="1"/>
      <dgm:spPr/>
      <dgm:t>
        <a:bodyPr/>
        <a:lstStyle/>
        <a:p>
          <a:pPr rtl="0"/>
          <a:r>
            <a:rPr lang="es-MX" sz="1800" dirty="0" smtClean="0">
              <a:latin typeface="Arial" pitchFamily="34" charset="0"/>
              <a:cs typeface="Arial" pitchFamily="34" charset="0"/>
            </a:rPr>
            <a:t>Impresionante incremento en afiliación a esquemas de protección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028BAF09-EF74-4AB0-B428-70899A42ED23}" type="parTrans" cxnId="{90A1EA9E-A0BC-466D-BC63-1E6EB417EFBF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26ECA6C7-49CD-4868-8408-E3C8A2C3A576}" type="sibTrans" cxnId="{90A1EA9E-A0BC-466D-BC63-1E6EB417EFBF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8C229837-8208-4C1E-BD84-62B51906F949}">
      <dgm:prSet custT="1"/>
      <dgm:spPr/>
      <dgm:t>
        <a:bodyPr/>
        <a:lstStyle/>
        <a:p>
          <a:pPr rtl="0"/>
          <a:r>
            <a:rPr lang="es-MX" sz="3200" dirty="0" smtClean="0">
              <a:latin typeface="Arial" pitchFamily="34" charset="0"/>
              <a:cs typeface="Arial" pitchFamily="34" charset="0"/>
            </a:rPr>
            <a:t>Cobertura efectiva en salud</a:t>
          </a:r>
          <a:endParaRPr lang="es-MX" sz="3200" dirty="0">
            <a:latin typeface="Arial" pitchFamily="34" charset="0"/>
            <a:cs typeface="Arial" pitchFamily="34" charset="0"/>
          </a:endParaRPr>
        </a:p>
      </dgm:t>
    </dgm:pt>
    <dgm:pt modelId="{36F721F9-1499-4622-8E72-47E1DABB9BEF}" type="parTrans" cxnId="{DFEE3523-00ED-456F-A537-EBE9EB7192EA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B4E0C7F3-CDB5-4ACF-A8A4-E6F509109E19}" type="sibTrans" cxnId="{DFEE3523-00ED-456F-A537-EBE9EB7192EA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3DAA4685-EACE-400E-B405-6CC503866C1C}">
      <dgm:prSet custT="1"/>
      <dgm:spPr/>
      <dgm:t>
        <a:bodyPr/>
        <a:lstStyle/>
        <a:p>
          <a:pPr rtl="0"/>
          <a:r>
            <a:rPr lang="es-MX" sz="1800" dirty="0" smtClean="0">
              <a:latin typeface="Arial" pitchFamily="34" charset="0"/>
              <a:cs typeface="Arial" pitchFamily="34" charset="0"/>
            </a:rPr>
            <a:t>Avances en intervenciones de poca complejidad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47CDEB64-24CD-4C8C-A55B-97DA11E8CD10}" type="parTrans" cxnId="{3E1E8625-A1F8-4F5C-98CF-9145597EA89C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44A62158-624A-490B-BFCE-CE24C87D2D4D}" type="sibTrans" cxnId="{3E1E8625-A1F8-4F5C-98CF-9145597EA89C}">
      <dgm:prSet/>
      <dgm:spPr/>
      <dgm:t>
        <a:bodyPr/>
        <a:lstStyle/>
        <a:p>
          <a:endParaRPr lang="es-MX" sz="2400">
            <a:latin typeface="Arial" pitchFamily="34" charset="0"/>
            <a:cs typeface="Arial" pitchFamily="34" charset="0"/>
          </a:endParaRPr>
        </a:p>
      </dgm:t>
    </dgm:pt>
    <dgm:pt modelId="{09441E15-AEC8-40DE-986C-58A6F880DFF7}">
      <dgm:prSet custT="1"/>
      <dgm:spPr/>
      <dgm:t>
        <a:bodyPr/>
        <a:lstStyle/>
        <a:p>
          <a:pPr rtl="0"/>
          <a:r>
            <a:rPr lang="es-MX" sz="1800" dirty="0" smtClean="0">
              <a:latin typeface="Arial" pitchFamily="34" charset="0"/>
              <a:cs typeface="Arial" pitchFamily="34" charset="0"/>
            </a:rPr>
            <a:t>Aún no están todos; necesario enfocarse en los jóvenes: triple Ni (estudios, trabajo, protección en salud)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12AF284A-F073-4CD2-9559-CBFA8237DF46}" type="parTrans" cxnId="{FCF41141-C4D1-415F-9FBA-95F94C17008C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BB8404B9-C29A-4835-851E-EC6417BB6EE1}" type="sibTrans" cxnId="{FCF41141-C4D1-415F-9FBA-95F94C17008C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D3EA20CB-E25F-49E6-96AA-1F56563C3596}">
      <dgm:prSet custT="1"/>
      <dgm:spPr/>
      <dgm:t>
        <a:bodyPr/>
        <a:lstStyle/>
        <a:p>
          <a:pPr rtl="0"/>
          <a:r>
            <a:rPr lang="es-MX" sz="1800" dirty="0" smtClean="0">
              <a:latin typeface="Arial" pitchFamily="34" charset="0"/>
              <a:cs typeface="Arial" pitchFamily="34" charset="0"/>
            </a:rPr>
            <a:t>Los que están buscan servicios privados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96C659A4-41F3-48AC-9BD1-38C281478EF2}" type="parTrans" cxnId="{37531239-8E31-47A9-81C9-A6649DBC3AE5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A8154BC2-F8A6-417C-A8E5-F89299F89AE6}" type="sibTrans" cxnId="{37531239-8E31-47A9-81C9-A6649DBC3AE5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50350B2B-B8E1-45C8-89D6-BD5EA615C1DF}">
      <dgm:prSet custT="1"/>
      <dgm:spPr/>
      <dgm:t>
        <a:bodyPr/>
        <a:lstStyle/>
        <a:p>
          <a:pPr rtl="0"/>
          <a:r>
            <a:rPr lang="es-MX" sz="1800" dirty="0" smtClean="0">
              <a:latin typeface="Arial" pitchFamily="34" charset="0"/>
              <a:cs typeface="Arial" pitchFamily="34" charset="0"/>
            </a:rPr>
            <a:t>Retos en tanto es mayor la interacción con personal de salud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BFE39EB9-F1D0-496F-949C-EB87A61F4660}" type="parTrans" cxnId="{A405BC47-614C-44B3-A17A-E62C0EBD5CCA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901AA4C6-2FDA-4F69-8CE2-67C0621C6A6B}" type="sibTrans" cxnId="{A405BC47-614C-44B3-A17A-E62C0EBD5CCA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58232076-4207-478E-81DD-A5D0CDBBA48A}">
      <dgm:prSet custT="1"/>
      <dgm:spPr/>
      <dgm:t>
        <a:bodyPr/>
        <a:lstStyle/>
        <a:p>
          <a:pPr rtl="0"/>
          <a:r>
            <a:rPr lang="es-MX" sz="1800" dirty="0" smtClean="0">
              <a:latin typeface="Arial" pitchFamily="34" charset="0"/>
              <a:cs typeface="Arial" pitchFamily="34" charset="0"/>
            </a:rPr>
            <a:t>El reto es la calidad de los servicios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D46E69AF-B7E7-43A8-8BD8-358B58E80DAC}" type="parTrans" cxnId="{23DAC112-90D0-4175-95E2-FB91D3194C33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75D7FF85-0ECA-4E69-B30D-629FFF962285}" type="sibTrans" cxnId="{23DAC112-90D0-4175-95E2-FB91D3194C33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A75FC111-9706-42F1-9249-703ED056FC95}" type="pres">
      <dgm:prSet presAssocID="{7A32A2FE-FFDE-40B5-AF21-3422526E89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34E7529-DB20-4CB2-B3C5-6FAEAD7C829D}" type="pres">
      <dgm:prSet presAssocID="{31161252-8CC0-4D4C-8500-40BC51DD06E4}" presName="linNode" presStyleCnt="0"/>
      <dgm:spPr/>
      <dgm:t>
        <a:bodyPr/>
        <a:lstStyle/>
        <a:p>
          <a:endParaRPr lang="es-MX"/>
        </a:p>
      </dgm:t>
    </dgm:pt>
    <dgm:pt modelId="{63231F53-3819-4475-84D7-553B01F06295}" type="pres">
      <dgm:prSet presAssocID="{31161252-8CC0-4D4C-8500-40BC51DD06E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C70161-1D94-4E87-A687-B55591C6BEC1}" type="pres">
      <dgm:prSet presAssocID="{31161252-8CC0-4D4C-8500-40BC51DD06E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935763-1806-46EA-A1DE-C8F231768663}" type="pres">
      <dgm:prSet presAssocID="{A9586AAC-3A6C-4086-99C0-0A359C3E4C15}" presName="sp" presStyleCnt="0"/>
      <dgm:spPr/>
      <dgm:t>
        <a:bodyPr/>
        <a:lstStyle/>
        <a:p>
          <a:endParaRPr lang="es-MX"/>
        </a:p>
      </dgm:t>
    </dgm:pt>
    <dgm:pt modelId="{0F1EB8C1-62FB-49C5-8E6C-6949FD08F8B4}" type="pres">
      <dgm:prSet presAssocID="{8C229837-8208-4C1E-BD84-62B51906F949}" presName="linNode" presStyleCnt="0"/>
      <dgm:spPr/>
      <dgm:t>
        <a:bodyPr/>
        <a:lstStyle/>
        <a:p>
          <a:endParaRPr lang="es-MX"/>
        </a:p>
      </dgm:t>
    </dgm:pt>
    <dgm:pt modelId="{5ECC05D0-2CD9-4811-B106-D5F80BAE2BB2}" type="pres">
      <dgm:prSet presAssocID="{8C229837-8208-4C1E-BD84-62B51906F94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ACBF39-6D89-40A4-99D3-9620B92CB6F4}" type="pres">
      <dgm:prSet presAssocID="{8C229837-8208-4C1E-BD84-62B51906F94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FEE3523-00ED-456F-A537-EBE9EB7192EA}" srcId="{7A32A2FE-FFDE-40B5-AF21-3422526E891D}" destId="{8C229837-8208-4C1E-BD84-62B51906F949}" srcOrd="1" destOrd="0" parTransId="{36F721F9-1499-4622-8E72-47E1DABB9BEF}" sibTransId="{B4E0C7F3-CDB5-4ACF-A8A4-E6F509109E19}"/>
    <dgm:cxn modelId="{23DAC112-90D0-4175-95E2-FB91D3194C33}" srcId="{8C229837-8208-4C1E-BD84-62B51906F949}" destId="{58232076-4207-478E-81DD-A5D0CDBBA48A}" srcOrd="2" destOrd="0" parTransId="{D46E69AF-B7E7-43A8-8BD8-358B58E80DAC}" sibTransId="{75D7FF85-0ECA-4E69-B30D-629FFF962285}"/>
    <dgm:cxn modelId="{3A51785A-A2EA-47D2-A164-7F83BA0E5EA7}" type="presOf" srcId="{50350B2B-B8E1-45C8-89D6-BD5EA615C1DF}" destId="{C1ACBF39-6D89-40A4-99D3-9620B92CB6F4}" srcOrd="0" destOrd="1" presId="urn:microsoft.com/office/officeart/2005/8/layout/vList5"/>
    <dgm:cxn modelId="{5F00BDF8-9926-4092-B8F7-7EB654F40D92}" type="presOf" srcId="{7A32A2FE-FFDE-40B5-AF21-3422526E891D}" destId="{A75FC111-9706-42F1-9249-703ED056FC95}" srcOrd="0" destOrd="0" presId="urn:microsoft.com/office/officeart/2005/8/layout/vList5"/>
    <dgm:cxn modelId="{D76E040F-4494-4168-BDFB-639D859F95C7}" type="presOf" srcId="{3DAA4685-EACE-400E-B405-6CC503866C1C}" destId="{C1ACBF39-6D89-40A4-99D3-9620B92CB6F4}" srcOrd="0" destOrd="0" presId="urn:microsoft.com/office/officeart/2005/8/layout/vList5"/>
    <dgm:cxn modelId="{1F956FC3-FFDD-49DA-86EC-61A2ECC53446}" type="presOf" srcId="{09441E15-AEC8-40DE-986C-58A6F880DFF7}" destId="{B0C70161-1D94-4E87-A687-B55591C6BEC1}" srcOrd="0" destOrd="1" presId="urn:microsoft.com/office/officeart/2005/8/layout/vList5"/>
    <dgm:cxn modelId="{FCF41141-C4D1-415F-9FBA-95F94C17008C}" srcId="{31161252-8CC0-4D4C-8500-40BC51DD06E4}" destId="{09441E15-AEC8-40DE-986C-58A6F880DFF7}" srcOrd="1" destOrd="0" parTransId="{12AF284A-F073-4CD2-9559-CBFA8237DF46}" sibTransId="{BB8404B9-C29A-4835-851E-EC6417BB6EE1}"/>
    <dgm:cxn modelId="{FE143D23-1C5B-43B9-83B6-7E5C31EE1D12}" type="presOf" srcId="{1CC5C83F-2751-4D56-880E-EB40193AEFAC}" destId="{B0C70161-1D94-4E87-A687-B55591C6BEC1}" srcOrd="0" destOrd="0" presId="urn:microsoft.com/office/officeart/2005/8/layout/vList5"/>
    <dgm:cxn modelId="{407104DF-861D-46C4-953A-BBA59FEC46ED}" type="presOf" srcId="{D3EA20CB-E25F-49E6-96AA-1F56563C3596}" destId="{B0C70161-1D94-4E87-A687-B55591C6BEC1}" srcOrd="0" destOrd="2" presId="urn:microsoft.com/office/officeart/2005/8/layout/vList5"/>
    <dgm:cxn modelId="{A2B0426E-6D35-4250-9C6C-A362668BACC1}" type="presOf" srcId="{31161252-8CC0-4D4C-8500-40BC51DD06E4}" destId="{63231F53-3819-4475-84D7-553B01F06295}" srcOrd="0" destOrd="0" presId="urn:microsoft.com/office/officeart/2005/8/layout/vList5"/>
    <dgm:cxn modelId="{2E0AED68-3D17-4FB4-A09E-47FBD67B3A1E}" type="presOf" srcId="{58232076-4207-478E-81DD-A5D0CDBBA48A}" destId="{C1ACBF39-6D89-40A4-99D3-9620B92CB6F4}" srcOrd="0" destOrd="2" presId="urn:microsoft.com/office/officeart/2005/8/layout/vList5"/>
    <dgm:cxn modelId="{E5D6E22D-886D-4C63-AD64-7D0287A70AEF}" srcId="{7A32A2FE-FFDE-40B5-AF21-3422526E891D}" destId="{31161252-8CC0-4D4C-8500-40BC51DD06E4}" srcOrd="0" destOrd="0" parTransId="{9C4AED55-31FD-42BA-AFF5-97E6D6102CE0}" sibTransId="{A9586AAC-3A6C-4086-99C0-0A359C3E4C15}"/>
    <dgm:cxn modelId="{DFD9F08F-A9F6-4A1C-938B-8366BFF879CB}" type="presOf" srcId="{8C229837-8208-4C1E-BD84-62B51906F949}" destId="{5ECC05D0-2CD9-4811-B106-D5F80BAE2BB2}" srcOrd="0" destOrd="0" presId="urn:microsoft.com/office/officeart/2005/8/layout/vList5"/>
    <dgm:cxn modelId="{A405BC47-614C-44B3-A17A-E62C0EBD5CCA}" srcId="{8C229837-8208-4C1E-BD84-62B51906F949}" destId="{50350B2B-B8E1-45C8-89D6-BD5EA615C1DF}" srcOrd="1" destOrd="0" parTransId="{BFE39EB9-F1D0-496F-949C-EB87A61F4660}" sibTransId="{901AA4C6-2FDA-4F69-8CE2-67C0621C6A6B}"/>
    <dgm:cxn modelId="{3E1E8625-A1F8-4F5C-98CF-9145597EA89C}" srcId="{8C229837-8208-4C1E-BD84-62B51906F949}" destId="{3DAA4685-EACE-400E-B405-6CC503866C1C}" srcOrd="0" destOrd="0" parTransId="{47CDEB64-24CD-4C8C-A55B-97DA11E8CD10}" sibTransId="{44A62158-624A-490B-BFCE-CE24C87D2D4D}"/>
    <dgm:cxn modelId="{90A1EA9E-A0BC-466D-BC63-1E6EB417EFBF}" srcId="{31161252-8CC0-4D4C-8500-40BC51DD06E4}" destId="{1CC5C83F-2751-4D56-880E-EB40193AEFAC}" srcOrd="0" destOrd="0" parTransId="{028BAF09-EF74-4AB0-B428-70899A42ED23}" sibTransId="{26ECA6C7-49CD-4868-8408-E3C8A2C3A576}"/>
    <dgm:cxn modelId="{37531239-8E31-47A9-81C9-A6649DBC3AE5}" srcId="{31161252-8CC0-4D4C-8500-40BC51DD06E4}" destId="{D3EA20CB-E25F-49E6-96AA-1F56563C3596}" srcOrd="2" destOrd="0" parTransId="{96C659A4-41F3-48AC-9BD1-38C281478EF2}" sibTransId="{A8154BC2-F8A6-417C-A8E5-F89299F89AE6}"/>
    <dgm:cxn modelId="{269948E4-7F8D-44FD-8FEE-714075B2F63A}" type="presParOf" srcId="{A75FC111-9706-42F1-9249-703ED056FC95}" destId="{D34E7529-DB20-4CB2-B3C5-6FAEAD7C829D}" srcOrd="0" destOrd="0" presId="urn:microsoft.com/office/officeart/2005/8/layout/vList5"/>
    <dgm:cxn modelId="{CBDBD182-3F7F-4C0B-967E-1DFA2D563648}" type="presParOf" srcId="{D34E7529-DB20-4CB2-B3C5-6FAEAD7C829D}" destId="{63231F53-3819-4475-84D7-553B01F06295}" srcOrd="0" destOrd="0" presId="urn:microsoft.com/office/officeart/2005/8/layout/vList5"/>
    <dgm:cxn modelId="{0943EF6E-F5EE-4B0D-9463-A555338794D9}" type="presParOf" srcId="{D34E7529-DB20-4CB2-B3C5-6FAEAD7C829D}" destId="{B0C70161-1D94-4E87-A687-B55591C6BEC1}" srcOrd="1" destOrd="0" presId="urn:microsoft.com/office/officeart/2005/8/layout/vList5"/>
    <dgm:cxn modelId="{A9BE1101-033E-4A92-8293-12A9783B4042}" type="presParOf" srcId="{A75FC111-9706-42F1-9249-703ED056FC95}" destId="{7C935763-1806-46EA-A1DE-C8F231768663}" srcOrd="1" destOrd="0" presId="urn:microsoft.com/office/officeart/2005/8/layout/vList5"/>
    <dgm:cxn modelId="{85DE6472-8F23-4E98-A421-5CEA1F7BC78E}" type="presParOf" srcId="{A75FC111-9706-42F1-9249-703ED056FC95}" destId="{0F1EB8C1-62FB-49C5-8E6C-6949FD08F8B4}" srcOrd="2" destOrd="0" presId="urn:microsoft.com/office/officeart/2005/8/layout/vList5"/>
    <dgm:cxn modelId="{1836AD1C-0213-4CD1-8B1C-391675C2A2B4}" type="presParOf" srcId="{0F1EB8C1-62FB-49C5-8E6C-6949FD08F8B4}" destId="{5ECC05D0-2CD9-4811-B106-D5F80BAE2BB2}" srcOrd="0" destOrd="0" presId="urn:microsoft.com/office/officeart/2005/8/layout/vList5"/>
    <dgm:cxn modelId="{9C5FB57E-DF1B-4DE2-9776-55BCDFA94674}" type="presParOf" srcId="{0F1EB8C1-62FB-49C5-8E6C-6949FD08F8B4}" destId="{C1ACBF39-6D89-40A4-99D3-9620B92CB6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E07C5B-6746-4156-AC7C-1357ED580D6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D6217F8E-9AC0-4F6E-9579-ECDD5E031306}">
      <dgm:prSet/>
      <dgm:spPr/>
      <dgm:t>
        <a:bodyPr/>
        <a:lstStyle/>
        <a:p>
          <a:pPr rtl="0"/>
          <a:r>
            <a:rPr lang="es-MX" smtClean="0"/>
            <a:t>Valor intrínseco</a:t>
          </a:r>
          <a:endParaRPr lang="es-MX"/>
        </a:p>
      </dgm:t>
    </dgm:pt>
    <dgm:pt modelId="{7B12F095-DE64-4C13-B89B-D119420F91A5}" type="parTrans" cxnId="{D8B587DF-60A8-4B32-9895-386A36F8B842}">
      <dgm:prSet/>
      <dgm:spPr/>
      <dgm:t>
        <a:bodyPr/>
        <a:lstStyle/>
        <a:p>
          <a:endParaRPr lang="es-MX"/>
        </a:p>
      </dgm:t>
    </dgm:pt>
    <dgm:pt modelId="{59FCF01E-9EFE-4D4B-879F-9790CDBCCC32}" type="sibTrans" cxnId="{D8B587DF-60A8-4B32-9895-386A36F8B842}">
      <dgm:prSet/>
      <dgm:spPr/>
      <dgm:t>
        <a:bodyPr/>
        <a:lstStyle/>
        <a:p>
          <a:endParaRPr lang="es-MX"/>
        </a:p>
      </dgm:t>
    </dgm:pt>
    <dgm:pt modelId="{A112CAD3-DB23-4B9F-82D3-CE45211A7FBE}">
      <dgm:prSet/>
      <dgm:spPr/>
      <dgm:t>
        <a:bodyPr/>
        <a:lstStyle/>
        <a:p>
          <a:pPr rtl="0"/>
          <a:r>
            <a:rPr lang="es-MX" smtClean="0"/>
            <a:t>Importante en si misma para los individuos</a:t>
          </a:r>
          <a:endParaRPr lang="es-MX"/>
        </a:p>
      </dgm:t>
    </dgm:pt>
    <dgm:pt modelId="{2A640EBC-A48E-4E0E-9DC0-D1142DFEF437}" type="parTrans" cxnId="{C91BD70D-9000-4DDD-8E43-3D5125AA1C03}">
      <dgm:prSet/>
      <dgm:spPr/>
      <dgm:t>
        <a:bodyPr/>
        <a:lstStyle/>
        <a:p>
          <a:endParaRPr lang="es-MX"/>
        </a:p>
      </dgm:t>
    </dgm:pt>
    <dgm:pt modelId="{3FAF93D7-C7DB-4D72-AC4A-D8E17B88E12A}" type="sibTrans" cxnId="{C91BD70D-9000-4DDD-8E43-3D5125AA1C03}">
      <dgm:prSet/>
      <dgm:spPr/>
      <dgm:t>
        <a:bodyPr/>
        <a:lstStyle/>
        <a:p>
          <a:endParaRPr lang="es-MX"/>
        </a:p>
      </dgm:t>
    </dgm:pt>
    <dgm:pt modelId="{9EF2E9F4-7DE3-4F51-A686-25C717A1FC3D}">
      <dgm:prSet/>
      <dgm:spPr/>
      <dgm:t>
        <a:bodyPr/>
        <a:lstStyle/>
        <a:p>
          <a:pPr rtl="0"/>
          <a:r>
            <a:rPr lang="es-MX" smtClean="0"/>
            <a:t>Derecho a la protección de la salud establecido en la Constitución</a:t>
          </a:r>
          <a:endParaRPr lang="es-MX"/>
        </a:p>
      </dgm:t>
    </dgm:pt>
    <dgm:pt modelId="{5974C4CC-7ABB-48F6-BA5D-FAA5F602FDFF}" type="parTrans" cxnId="{E5A2B9FB-F703-46D9-8E4A-5D1FEC511675}">
      <dgm:prSet/>
      <dgm:spPr/>
      <dgm:t>
        <a:bodyPr/>
        <a:lstStyle/>
        <a:p>
          <a:endParaRPr lang="es-MX"/>
        </a:p>
      </dgm:t>
    </dgm:pt>
    <dgm:pt modelId="{A0FD386F-02F5-4FEA-9DD6-FA930953A59B}" type="sibTrans" cxnId="{E5A2B9FB-F703-46D9-8E4A-5D1FEC511675}">
      <dgm:prSet/>
      <dgm:spPr/>
      <dgm:t>
        <a:bodyPr/>
        <a:lstStyle/>
        <a:p>
          <a:endParaRPr lang="es-MX"/>
        </a:p>
      </dgm:t>
    </dgm:pt>
    <dgm:pt modelId="{8EC276DE-733D-4D48-BF77-4A15A5AE2C8F}">
      <dgm:prSet/>
      <dgm:spPr/>
      <dgm:t>
        <a:bodyPr/>
        <a:lstStyle/>
        <a:p>
          <a:pPr rtl="0"/>
          <a:r>
            <a:rPr lang="es-MX" smtClean="0"/>
            <a:t>Valor como inversión</a:t>
          </a:r>
          <a:endParaRPr lang="es-MX"/>
        </a:p>
      </dgm:t>
    </dgm:pt>
    <dgm:pt modelId="{0FD47660-67D1-4D8D-AE6A-55D25CCB7BA8}" type="parTrans" cxnId="{9F61A882-2450-4812-9813-64F7D0EC8CCC}">
      <dgm:prSet/>
      <dgm:spPr/>
      <dgm:t>
        <a:bodyPr/>
        <a:lstStyle/>
        <a:p>
          <a:endParaRPr lang="es-MX"/>
        </a:p>
      </dgm:t>
    </dgm:pt>
    <dgm:pt modelId="{571C33C7-840E-4D2C-9EFD-C143115B957E}" type="sibTrans" cxnId="{9F61A882-2450-4812-9813-64F7D0EC8CCC}">
      <dgm:prSet/>
      <dgm:spPr/>
      <dgm:t>
        <a:bodyPr/>
        <a:lstStyle/>
        <a:p>
          <a:endParaRPr lang="es-MX"/>
        </a:p>
      </dgm:t>
    </dgm:pt>
    <dgm:pt modelId="{EC98A17F-E919-450E-A1F3-6882E851945A}">
      <dgm:prSet/>
      <dgm:spPr/>
      <dgm:t>
        <a:bodyPr/>
        <a:lstStyle/>
        <a:p>
          <a:pPr rtl="0"/>
          <a:r>
            <a:rPr lang="es-MX" smtClean="0"/>
            <a:t>Capital humano: habilidades y conocimientos </a:t>
          </a:r>
          <a:endParaRPr lang="es-MX"/>
        </a:p>
      </dgm:t>
    </dgm:pt>
    <dgm:pt modelId="{53F471DF-0932-4F98-ACF1-7615955CD67A}" type="parTrans" cxnId="{9BE7D502-3737-41CC-9F60-BAA752630562}">
      <dgm:prSet/>
      <dgm:spPr/>
      <dgm:t>
        <a:bodyPr/>
        <a:lstStyle/>
        <a:p>
          <a:endParaRPr lang="es-MX"/>
        </a:p>
      </dgm:t>
    </dgm:pt>
    <dgm:pt modelId="{969A093E-0A67-4A29-960F-C59226E7F11A}" type="sibTrans" cxnId="{9BE7D502-3737-41CC-9F60-BAA752630562}">
      <dgm:prSet/>
      <dgm:spPr/>
      <dgm:t>
        <a:bodyPr/>
        <a:lstStyle/>
        <a:p>
          <a:endParaRPr lang="es-MX"/>
        </a:p>
      </dgm:t>
    </dgm:pt>
    <dgm:pt modelId="{1880B320-DE63-467B-8797-38A6E6A5A727}">
      <dgm:prSet/>
      <dgm:spPr/>
      <dgm:t>
        <a:bodyPr/>
        <a:lstStyle/>
        <a:p>
          <a:pPr rtl="0"/>
          <a:r>
            <a:rPr lang="es-MX" smtClean="0"/>
            <a:t>Tiempo saludable para aprender, para producir</a:t>
          </a:r>
          <a:endParaRPr lang="es-MX"/>
        </a:p>
      </dgm:t>
    </dgm:pt>
    <dgm:pt modelId="{3E591F8E-F340-4595-974E-8AB09B7DB114}" type="parTrans" cxnId="{B35CCD19-7711-4889-A3E8-6FC209A51645}">
      <dgm:prSet/>
      <dgm:spPr/>
      <dgm:t>
        <a:bodyPr/>
        <a:lstStyle/>
        <a:p>
          <a:endParaRPr lang="es-MX"/>
        </a:p>
      </dgm:t>
    </dgm:pt>
    <dgm:pt modelId="{D3537E2E-FB80-4C32-B1F3-8E4905345401}" type="sibTrans" cxnId="{B35CCD19-7711-4889-A3E8-6FC209A51645}">
      <dgm:prSet/>
      <dgm:spPr/>
      <dgm:t>
        <a:bodyPr/>
        <a:lstStyle/>
        <a:p>
          <a:endParaRPr lang="es-MX"/>
        </a:p>
      </dgm:t>
    </dgm:pt>
    <dgm:pt modelId="{9ADEBF65-F291-46F5-B7D8-3EF011614036}" type="pres">
      <dgm:prSet presAssocID="{B2E07C5B-6746-4156-AC7C-1357ED580D61}" presName="linear" presStyleCnt="0">
        <dgm:presLayoutVars>
          <dgm:animLvl val="lvl"/>
          <dgm:resizeHandles val="exact"/>
        </dgm:presLayoutVars>
      </dgm:prSet>
      <dgm:spPr/>
    </dgm:pt>
    <dgm:pt modelId="{7A808004-E4D5-439C-8A5E-255D4AFB8A9F}" type="pres">
      <dgm:prSet presAssocID="{D6217F8E-9AC0-4F6E-9579-ECDD5E03130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26315DC-63B9-41AF-B8F7-FF5556CEB268}" type="pres">
      <dgm:prSet presAssocID="{D6217F8E-9AC0-4F6E-9579-ECDD5E031306}" presName="childText" presStyleLbl="revTx" presStyleIdx="0" presStyleCnt="2">
        <dgm:presLayoutVars>
          <dgm:bulletEnabled val="1"/>
        </dgm:presLayoutVars>
      </dgm:prSet>
      <dgm:spPr/>
    </dgm:pt>
    <dgm:pt modelId="{4779677F-71AB-4476-9AC0-E3293744A29C}" type="pres">
      <dgm:prSet presAssocID="{8EC276DE-733D-4D48-BF77-4A15A5AE2C8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314DFCA-FDB5-4220-BCF2-209293DF1B04}" type="pres">
      <dgm:prSet presAssocID="{8EC276DE-733D-4D48-BF77-4A15A5AE2C8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DCAF40E-ADA2-455D-92AA-C6F75E4F863E}" type="presOf" srcId="{1880B320-DE63-467B-8797-38A6E6A5A727}" destId="{D314DFCA-FDB5-4220-BCF2-209293DF1B04}" srcOrd="0" destOrd="1" presId="urn:microsoft.com/office/officeart/2005/8/layout/vList2"/>
    <dgm:cxn modelId="{D6BAB9AE-F062-46BC-A1E6-C8D6B591483A}" type="presOf" srcId="{B2E07C5B-6746-4156-AC7C-1357ED580D61}" destId="{9ADEBF65-F291-46F5-B7D8-3EF011614036}" srcOrd="0" destOrd="0" presId="urn:microsoft.com/office/officeart/2005/8/layout/vList2"/>
    <dgm:cxn modelId="{37D84387-0737-4F81-8B82-48FB0C683E34}" type="presOf" srcId="{D6217F8E-9AC0-4F6E-9579-ECDD5E031306}" destId="{7A808004-E4D5-439C-8A5E-255D4AFB8A9F}" srcOrd="0" destOrd="0" presId="urn:microsoft.com/office/officeart/2005/8/layout/vList2"/>
    <dgm:cxn modelId="{C91BD70D-9000-4DDD-8E43-3D5125AA1C03}" srcId="{D6217F8E-9AC0-4F6E-9579-ECDD5E031306}" destId="{A112CAD3-DB23-4B9F-82D3-CE45211A7FBE}" srcOrd="0" destOrd="0" parTransId="{2A640EBC-A48E-4E0E-9DC0-D1142DFEF437}" sibTransId="{3FAF93D7-C7DB-4D72-AC4A-D8E17B88E12A}"/>
    <dgm:cxn modelId="{B35CCD19-7711-4889-A3E8-6FC209A51645}" srcId="{8EC276DE-733D-4D48-BF77-4A15A5AE2C8F}" destId="{1880B320-DE63-467B-8797-38A6E6A5A727}" srcOrd="1" destOrd="0" parTransId="{3E591F8E-F340-4595-974E-8AB09B7DB114}" sibTransId="{D3537E2E-FB80-4C32-B1F3-8E4905345401}"/>
    <dgm:cxn modelId="{E5A2B9FB-F703-46D9-8E4A-5D1FEC511675}" srcId="{D6217F8E-9AC0-4F6E-9579-ECDD5E031306}" destId="{9EF2E9F4-7DE3-4F51-A686-25C717A1FC3D}" srcOrd="1" destOrd="0" parTransId="{5974C4CC-7ABB-48F6-BA5D-FAA5F602FDFF}" sibTransId="{A0FD386F-02F5-4FEA-9DD6-FA930953A59B}"/>
    <dgm:cxn modelId="{9BE7D502-3737-41CC-9F60-BAA752630562}" srcId="{8EC276DE-733D-4D48-BF77-4A15A5AE2C8F}" destId="{EC98A17F-E919-450E-A1F3-6882E851945A}" srcOrd="0" destOrd="0" parTransId="{53F471DF-0932-4F98-ACF1-7615955CD67A}" sibTransId="{969A093E-0A67-4A29-960F-C59226E7F11A}"/>
    <dgm:cxn modelId="{D8B587DF-60A8-4B32-9895-386A36F8B842}" srcId="{B2E07C5B-6746-4156-AC7C-1357ED580D61}" destId="{D6217F8E-9AC0-4F6E-9579-ECDD5E031306}" srcOrd="0" destOrd="0" parTransId="{7B12F095-DE64-4C13-B89B-D119420F91A5}" sibTransId="{59FCF01E-9EFE-4D4B-879F-9790CDBCCC32}"/>
    <dgm:cxn modelId="{54161769-E325-42A5-92A0-59B5053DA2F2}" type="presOf" srcId="{9EF2E9F4-7DE3-4F51-A686-25C717A1FC3D}" destId="{026315DC-63B9-41AF-B8F7-FF5556CEB268}" srcOrd="0" destOrd="1" presId="urn:microsoft.com/office/officeart/2005/8/layout/vList2"/>
    <dgm:cxn modelId="{5B13A65B-B056-4E4B-84FE-39264FEB2AF3}" type="presOf" srcId="{A112CAD3-DB23-4B9F-82D3-CE45211A7FBE}" destId="{026315DC-63B9-41AF-B8F7-FF5556CEB268}" srcOrd="0" destOrd="0" presId="urn:microsoft.com/office/officeart/2005/8/layout/vList2"/>
    <dgm:cxn modelId="{49E236E4-A666-4F41-ACC7-7190BFFAD623}" type="presOf" srcId="{8EC276DE-733D-4D48-BF77-4A15A5AE2C8F}" destId="{4779677F-71AB-4476-9AC0-E3293744A29C}" srcOrd="0" destOrd="0" presId="urn:microsoft.com/office/officeart/2005/8/layout/vList2"/>
    <dgm:cxn modelId="{F496CD2B-DEB1-4F82-95D8-536239D59690}" type="presOf" srcId="{EC98A17F-E919-450E-A1F3-6882E851945A}" destId="{D314DFCA-FDB5-4220-BCF2-209293DF1B04}" srcOrd="0" destOrd="0" presId="urn:microsoft.com/office/officeart/2005/8/layout/vList2"/>
    <dgm:cxn modelId="{9F61A882-2450-4812-9813-64F7D0EC8CCC}" srcId="{B2E07C5B-6746-4156-AC7C-1357ED580D61}" destId="{8EC276DE-733D-4D48-BF77-4A15A5AE2C8F}" srcOrd="1" destOrd="0" parTransId="{0FD47660-67D1-4D8D-AE6A-55D25CCB7BA8}" sibTransId="{571C33C7-840E-4D2C-9EFD-C143115B957E}"/>
    <dgm:cxn modelId="{8EF7FD09-BF58-47CC-BB8D-BBCF834B569C}" type="presParOf" srcId="{9ADEBF65-F291-46F5-B7D8-3EF011614036}" destId="{7A808004-E4D5-439C-8A5E-255D4AFB8A9F}" srcOrd="0" destOrd="0" presId="urn:microsoft.com/office/officeart/2005/8/layout/vList2"/>
    <dgm:cxn modelId="{79386059-A9CA-43AD-A783-A09B8BD3F0FB}" type="presParOf" srcId="{9ADEBF65-F291-46F5-B7D8-3EF011614036}" destId="{026315DC-63B9-41AF-B8F7-FF5556CEB268}" srcOrd="1" destOrd="0" presId="urn:microsoft.com/office/officeart/2005/8/layout/vList2"/>
    <dgm:cxn modelId="{DF3D163C-2FDE-48BE-A82A-36BCCE087715}" type="presParOf" srcId="{9ADEBF65-F291-46F5-B7D8-3EF011614036}" destId="{4779677F-71AB-4476-9AC0-E3293744A29C}" srcOrd="2" destOrd="0" presId="urn:microsoft.com/office/officeart/2005/8/layout/vList2"/>
    <dgm:cxn modelId="{AA7CF6B0-CDE8-4F69-BEDE-958C011B44D8}" type="presParOf" srcId="{9ADEBF65-F291-46F5-B7D8-3EF011614036}" destId="{D314DFCA-FDB5-4220-BCF2-209293DF1B0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3CE44E-79A0-408D-A867-C94FDA6DCA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2C7C3944-BE3E-4063-978A-F3EE2A7A9265}">
      <dgm:prSet/>
      <dgm:spPr/>
      <dgm:t>
        <a:bodyPr/>
        <a:lstStyle/>
        <a:p>
          <a:pPr rtl="0"/>
          <a:r>
            <a:rPr lang="es-MX" smtClean="0"/>
            <a:t>Eliminar las barreras financieras de acceso a los servicios de salud</a:t>
          </a:r>
          <a:endParaRPr lang="es-MX"/>
        </a:p>
      </dgm:t>
    </dgm:pt>
    <dgm:pt modelId="{6058F525-7ED2-4017-A570-47BC2C4EEE21}" type="parTrans" cxnId="{4F232336-0336-4501-AA50-3690CDC65131}">
      <dgm:prSet/>
      <dgm:spPr/>
      <dgm:t>
        <a:bodyPr/>
        <a:lstStyle/>
        <a:p>
          <a:endParaRPr lang="es-MX"/>
        </a:p>
      </dgm:t>
    </dgm:pt>
    <dgm:pt modelId="{EBC1112C-ADAB-456F-BE44-511AA0252328}" type="sibTrans" cxnId="{4F232336-0336-4501-AA50-3690CDC65131}">
      <dgm:prSet/>
      <dgm:spPr/>
      <dgm:t>
        <a:bodyPr/>
        <a:lstStyle/>
        <a:p>
          <a:endParaRPr lang="es-MX"/>
        </a:p>
      </dgm:t>
    </dgm:pt>
    <dgm:pt modelId="{C89A0F6D-695E-452B-BEB1-83E55DADB079}">
      <dgm:prSet/>
      <dgm:spPr/>
      <dgm:t>
        <a:bodyPr/>
        <a:lstStyle/>
        <a:p>
          <a:pPr rtl="0"/>
          <a:r>
            <a:rPr lang="es-MX" smtClean="0"/>
            <a:t>Reducir el gasto de bolsillo</a:t>
          </a:r>
          <a:endParaRPr lang="es-MX"/>
        </a:p>
      </dgm:t>
    </dgm:pt>
    <dgm:pt modelId="{F58B1BA2-A6F5-4EDA-88B3-9F091617BC5D}" type="parTrans" cxnId="{18A2C0B7-8EB6-4394-BC12-448336A799C6}">
      <dgm:prSet/>
      <dgm:spPr/>
      <dgm:t>
        <a:bodyPr/>
        <a:lstStyle/>
        <a:p>
          <a:endParaRPr lang="es-MX"/>
        </a:p>
      </dgm:t>
    </dgm:pt>
    <dgm:pt modelId="{1B15A844-1AEC-4592-8F68-82CF364084CA}" type="sibTrans" cxnId="{18A2C0B7-8EB6-4394-BC12-448336A799C6}">
      <dgm:prSet/>
      <dgm:spPr/>
      <dgm:t>
        <a:bodyPr/>
        <a:lstStyle/>
        <a:p>
          <a:endParaRPr lang="es-MX"/>
        </a:p>
      </dgm:t>
    </dgm:pt>
    <dgm:pt modelId="{153E78D9-2779-4A9E-92E3-C4B1A462755E}">
      <dgm:prSet/>
      <dgm:spPr/>
      <dgm:t>
        <a:bodyPr/>
        <a:lstStyle/>
        <a:p>
          <a:pPr rtl="0"/>
          <a:r>
            <a:rPr lang="es-MX" smtClean="0"/>
            <a:t>Eliminar el gasto catastrófico / empobrecedor</a:t>
          </a:r>
          <a:endParaRPr lang="es-MX"/>
        </a:p>
      </dgm:t>
    </dgm:pt>
    <dgm:pt modelId="{4DED151E-89E4-4996-95B3-0315C213C41A}" type="parTrans" cxnId="{BE0AA25B-ABB6-4D23-8A06-3144F0CEFCBD}">
      <dgm:prSet/>
      <dgm:spPr/>
      <dgm:t>
        <a:bodyPr/>
        <a:lstStyle/>
        <a:p>
          <a:endParaRPr lang="es-MX"/>
        </a:p>
      </dgm:t>
    </dgm:pt>
    <dgm:pt modelId="{F06AA4CC-802C-4E1B-8331-8462E71E8FE6}" type="sibTrans" cxnId="{BE0AA25B-ABB6-4D23-8A06-3144F0CEFCBD}">
      <dgm:prSet/>
      <dgm:spPr/>
      <dgm:t>
        <a:bodyPr/>
        <a:lstStyle/>
        <a:p>
          <a:endParaRPr lang="es-MX"/>
        </a:p>
      </dgm:t>
    </dgm:pt>
    <dgm:pt modelId="{68D5EE1B-FAFA-4457-BC11-CAE3459ED01F}">
      <dgm:prSet/>
      <dgm:spPr/>
      <dgm:t>
        <a:bodyPr/>
        <a:lstStyle/>
        <a:p>
          <a:pPr rtl="0"/>
          <a:r>
            <a:rPr lang="es-MX" smtClean="0"/>
            <a:t>Elemento de la cobertura universal:</a:t>
          </a:r>
          <a:endParaRPr lang="es-MX"/>
        </a:p>
      </dgm:t>
    </dgm:pt>
    <dgm:pt modelId="{3DAE9BCC-1295-4337-98E5-CEC4165F50B9}" type="parTrans" cxnId="{154C3388-114E-4F80-A067-34A36D858E39}">
      <dgm:prSet/>
      <dgm:spPr/>
      <dgm:t>
        <a:bodyPr/>
        <a:lstStyle/>
        <a:p>
          <a:endParaRPr lang="es-MX"/>
        </a:p>
      </dgm:t>
    </dgm:pt>
    <dgm:pt modelId="{F2A5FC8C-10B6-4A90-B95C-EFEEF522521C}" type="sibTrans" cxnId="{154C3388-114E-4F80-A067-34A36D858E39}">
      <dgm:prSet/>
      <dgm:spPr/>
      <dgm:t>
        <a:bodyPr/>
        <a:lstStyle/>
        <a:p>
          <a:endParaRPr lang="es-MX"/>
        </a:p>
      </dgm:t>
    </dgm:pt>
    <dgm:pt modelId="{964EAA13-5CD0-4C05-BA6D-6295F1864AD5}">
      <dgm:prSet/>
      <dgm:spPr/>
      <dgm:t>
        <a:bodyPr/>
        <a:lstStyle/>
        <a:p>
          <a:pPr rtl="0"/>
          <a:r>
            <a:rPr lang="es-MX" smtClean="0"/>
            <a:t>Salud para tod@s</a:t>
          </a:r>
          <a:endParaRPr lang="es-MX"/>
        </a:p>
      </dgm:t>
    </dgm:pt>
    <dgm:pt modelId="{D610C456-F8C2-43E1-8B8A-43A05055E97B}" type="parTrans" cxnId="{1EB652E2-336E-458F-9746-83595BBAF4D4}">
      <dgm:prSet/>
      <dgm:spPr/>
      <dgm:t>
        <a:bodyPr/>
        <a:lstStyle/>
        <a:p>
          <a:endParaRPr lang="es-MX"/>
        </a:p>
      </dgm:t>
    </dgm:pt>
    <dgm:pt modelId="{B9DD0672-3122-4FCF-83E5-D7E4952A2C67}" type="sibTrans" cxnId="{1EB652E2-336E-458F-9746-83595BBAF4D4}">
      <dgm:prSet/>
      <dgm:spPr/>
      <dgm:t>
        <a:bodyPr/>
        <a:lstStyle/>
        <a:p>
          <a:endParaRPr lang="es-MX"/>
        </a:p>
      </dgm:t>
    </dgm:pt>
    <dgm:pt modelId="{2AA4926D-4063-4799-A344-F1A97E7D3F69}">
      <dgm:prSet/>
      <dgm:spPr/>
      <dgm:t>
        <a:bodyPr/>
        <a:lstStyle/>
        <a:p>
          <a:pPr rtl="0"/>
          <a:r>
            <a:rPr lang="es-MX" smtClean="0"/>
            <a:t>Oferta adecuada para las necesidades</a:t>
          </a:r>
          <a:endParaRPr lang="es-MX"/>
        </a:p>
      </dgm:t>
    </dgm:pt>
    <dgm:pt modelId="{BE204A23-A694-477B-A72F-7E429A8797B2}" type="parTrans" cxnId="{A102ABBD-30A1-4E2F-B94A-226BC05EE10D}">
      <dgm:prSet/>
      <dgm:spPr/>
      <dgm:t>
        <a:bodyPr/>
        <a:lstStyle/>
        <a:p>
          <a:endParaRPr lang="es-MX"/>
        </a:p>
      </dgm:t>
    </dgm:pt>
    <dgm:pt modelId="{78E74534-5C56-4EBC-9071-CAC66280F215}" type="sibTrans" cxnId="{A102ABBD-30A1-4E2F-B94A-226BC05EE10D}">
      <dgm:prSet/>
      <dgm:spPr/>
      <dgm:t>
        <a:bodyPr/>
        <a:lstStyle/>
        <a:p>
          <a:endParaRPr lang="es-MX"/>
        </a:p>
      </dgm:t>
    </dgm:pt>
    <dgm:pt modelId="{CA46E72F-CDDF-4A1F-8C8A-8584A8AEDAAE}">
      <dgm:prSet/>
      <dgm:spPr/>
      <dgm:t>
        <a:bodyPr/>
        <a:lstStyle/>
        <a:p>
          <a:pPr rtl="0"/>
          <a:r>
            <a:rPr lang="es-MX" smtClean="0"/>
            <a:t>Financiamiento</a:t>
          </a:r>
          <a:endParaRPr lang="es-MX"/>
        </a:p>
      </dgm:t>
    </dgm:pt>
    <dgm:pt modelId="{F2087924-6ECF-430B-97DD-EA5C6AD0A0D9}" type="parTrans" cxnId="{F80ECEA5-5922-4ECF-B34C-F8869719804D}">
      <dgm:prSet/>
      <dgm:spPr/>
      <dgm:t>
        <a:bodyPr/>
        <a:lstStyle/>
        <a:p>
          <a:endParaRPr lang="es-MX"/>
        </a:p>
      </dgm:t>
    </dgm:pt>
    <dgm:pt modelId="{354A779A-7412-438B-8AE9-FA364F8E34AC}" type="sibTrans" cxnId="{F80ECEA5-5922-4ECF-B34C-F8869719804D}">
      <dgm:prSet/>
      <dgm:spPr/>
      <dgm:t>
        <a:bodyPr/>
        <a:lstStyle/>
        <a:p>
          <a:endParaRPr lang="es-MX"/>
        </a:p>
      </dgm:t>
    </dgm:pt>
    <dgm:pt modelId="{0D0FEEC9-19D7-4148-A5FD-2D86D154BE7C}" type="pres">
      <dgm:prSet presAssocID="{FB3CE44E-79A0-408D-A867-C94FDA6DCA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CB586E7-20EE-41AF-B4EC-3F0B0B59D1EB}" type="pres">
      <dgm:prSet presAssocID="{2C7C3944-BE3E-4063-978A-F3EE2A7A926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663B74-20F5-4C5A-8359-7281BD419A5A}" type="pres">
      <dgm:prSet presAssocID="{EBC1112C-ADAB-456F-BE44-511AA0252328}" presName="spacer" presStyleCnt="0"/>
      <dgm:spPr/>
    </dgm:pt>
    <dgm:pt modelId="{DA6D1900-A7AE-480D-9513-AF9F74373B2A}" type="pres">
      <dgm:prSet presAssocID="{C89A0F6D-695E-452B-BEB1-83E55DADB07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681359-7D7A-4B32-9BDC-24AAFCCD0225}" type="pres">
      <dgm:prSet presAssocID="{C89A0F6D-695E-452B-BEB1-83E55DADB07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B4F332-340F-4F4D-ACBB-B1E5F42C15A6}" type="pres">
      <dgm:prSet presAssocID="{68D5EE1B-FAFA-4457-BC11-CAE3459ED0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B9A91E-FD2F-4B19-8F7A-33D389224FEF}" type="pres">
      <dgm:prSet presAssocID="{68D5EE1B-FAFA-4457-BC11-CAE3459ED01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72751A-1AA7-4D6E-924D-3FC152A94E4D}" type="presOf" srcId="{C89A0F6D-695E-452B-BEB1-83E55DADB079}" destId="{DA6D1900-A7AE-480D-9513-AF9F74373B2A}" srcOrd="0" destOrd="0" presId="urn:microsoft.com/office/officeart/2005/8/layout/vList2"/>
    <dgm:cxn modelId="{9CAABD31-346B-490D-BCBA-0609B5AFC8DE}" type="presOf" srcId="{153E78D9-2779-4A9E-92E3-C4B1A462755E}" destId="{F5681359-7D7A-4B32-9BDC-24AAFCCD0225}" srcOrd="0" destOrd="0" presId="urn:microsoft.com/office/officeart/2005/8/layout/vList2"/>
    <dgm:cxn modelId="{1B7EFFB9-1325-4322-8910-7B26BA6B6831}" type="presOf" srcId="{68D5EE1B-FAFA-4457-BC11-CAE3459ED01F}" destId="{26B4F332-340F-4F4D-ACBB-B1E5F42C15A6}" srcOrd="0" destOrd="0" presId="urn:microsoft.com/office/officeart/2005/8/layout/vList2"/>
    <dgm:cxn modelId="{BE0AA25B-ABB6-4D23-8A06-3144F0CEFCBD}" srcId="{C89A0F6D-695E-452B-BEB1-83E55DADB079}" destId="{153E78D9-2779-4A9E-92E3-C4B1A462755E}" srcOrd="0" destOrd="0" parTransId="{4DED151E-89E4-4996-95B3-0315C213C41A}" sibTransId="{F06AA4CC-802C-4E1B-8331-8462E71E8FE6}"/>
    <dgm:cxn modelId="{4F232336-0336-4501-AA50-3690CDC65131}" srcId="{FB3CE44E-79A0-408D-A867-C94FDA6DCAF4}" destId="{2C7C3944-BE3E-4063-978A-F3EE2A7A9265}" srcOrd="0" destOrd="0" parTransId="{6058F525-7ED2-4017-A570-47BC2C4EEE21}" sibTransId="{EBC1112C-ADAB-456F-BE44-511AA0252328}"/>
    <dgm:cxn modelId="{0F239097-4135-4A3D-9E67-06C750AE254B}" type="presOf" srcId="{FB3CE44E-79A0-408D-A867-C94FDA6DCAF4}" destId="{0D0FEEC9-19D7-4148-A5FD-2D86D154BE7C}" srcOrd="0" destOrd="0" presId="urn:microsoft.com/office/officeart/2005/8/layout/vList2"/>
    <dgm:cxn modelId="{F80ECEA5-5922-4ECF-B34C-F8869719804D}" srcId="{68D5EE1B-FAFA-4457-BC11-CAE3459ED01F}" destId="{CA46E72F-CDDF-4A1F-8C8A-8584A8AEDAAE}" srcOrd="2" destOrd="0" parTransId="{F2087924-6ECF-430B-97DD-EA5C6AD0A0D9}" sibTransId="{354A779A-7412-438B-8AE9-FA364F8E34AC}"/>
    <dgm:cxn modelId="{B6266136-5F48-4E18-B2F7-FFD62A6A2B90}" type="presOf" srcId="{2AA4926D-4063-4799-A344-F1A97E7D3F69}" destId="{8AB9A91E-FD2F-4B19-8F7A-33D389224FEF}" srcOrd="0" destOrd="1" presId="urn:microsoft.com/office/officeart/2005/8/layout/vList2"/>
    <dgm:cxn modelId="{0BB47FA4-50B6-43A2-90B2-B4BBF2C89AA1}" type="presOf" srcId="{964EAA13-5CD0-4C05-BA6D-6295F1864AD5}" destId="{8AB9A91E-FD2F-4B19-8F7A-33D389224FEF}" srcOrd="0" destOrd="0" presId="urn:microsoft.com/office/officeart/2005/8/layout/vList2"/>
    <dgm:cxn modelId="{A102ABBD-30A1-4E2F-B94A-226BC05EE10D}" srcId="{68D5EE1B-FAFA-4457-BC11-CAE3459ED01F}" destId="{2AA4926D-4063-4799-A344-F1A97E7D3F69}" srcOrd="1" destOrd="0" parTransId="{BE204A23-A694-477B-A72F-7E429A8797B2}" sibTransId="{78E74534-5C56-4EBC-9071-CAC66280F215}"/>
    <dgm:cxn modelId="{F5634C47-76EE-4139-9361-882D89AD0438}" type="presOf" srcId="{CA46E72F-CDDF-4A1F-8C8A-8584A8AEDAAE}" destId="{8AB9A91E-FD2F-4B19-8F7A-33D389224FEF}" srcOrd="0" destOrd="2" presId="urn:microsoft.com/office/officeart/2005/8/layout/vList2"/>
    <dgm:cxn modelId="{1EB652E2-336E-458F-9746-83595BBAF4D4}" srcId="{68D5EE1B-FAFA-4457-BC11-CAE3459ED01F}" destId="{964EAA13-5CD0-4C05-BA6D-6295F1864AD5}" srcOrd="0" destOrd="0" parTransId="{D610C456-F8C2-43E1-8B8A-43A05055E97B}" sibTransId="{B9DD0672-3122-4FCF-83E5-D7E4952A2C67}"/>
    <dgm:cxn modelId="{2E7DBE44-BD89-4945-9C0F-EA732B68060D}" type="presOf" srcId="{2C7C3944-BE3E-4063-978A-F3EE2A7A9265}" destId="{BCB586E7-20EE-41AF-B4EC-3F0B0B59D1EB}" srcOrd="0" destOrd="0" presId="urn:microsoft.com/office/officeart/2005/8/layout/vList2"/>
    <dgm:cxn modelId="{18A2C0B7-8EB6-4394-BC12-448336A799C6}" srcId="{FB3CE44E-79A0-408D-A867-C94FDA6DCAF4}" destId="{C89A0F6D-695E-452B-BEB1-83E55DADB079}" srcOrd="1" destOrd="0" parTransId="{F58B1BA2-A6F5-4EDA-88B3-9F091617BC5D}" sibTransId="{1B15A844-1AEC-4592-8F68-82CF364084CA}"/>
    <dgm:cxn modelId="{154C3388-114E-4F80-A067-34A36D858E39}" srcId="{FB3CE44E-79A0-408D-A867-C94FDA6DCAF4}" destId="{68D5EE1B-FAFA-4457-BC11-CAE3459ED01F}" srcOrd="2" destOrd="0" parTransId="{3DAE9BCC-1295-4337-98E5-CEC4165F50B9}" sibTransId="{F2A5FC8C-10B6-4A90-B95C-EFEEF522521C}"/>
    <dgm:cxn modelId="{7314A544-F59A-40DA-960F-B85787F0FD39}" type="presParOf" srcId="{0D0FEEC9-19D7-4148-A5FD-2D86D154BE7C}" destId="{BCB586E7-20EE-41AF-B4EC-3F0B0B59D1EB}" srcOrd="0" destOrd="0" presId="urn:microsoft.com/office/officeart/2005/8/layout/vList2"/>
    <dgm:cxn modelId="{98BDB529-EC91-4456-8F3D-8AB90E624442}" type="presParOf" srcId="{0D0FEEC9-19D7-4148-A5FD-2D86D154BE7C}" destId="{19663B74-20F5-4C5A-8359-7281BD419A5A}" srcOrd="1" destOrd="0" presId="urn:microsoft.com/office/officeart/2005/8/layout/vList2"/>
    <dgm:cxn modelId="{012D3D01-A825-47E6-AAD1-583CAF4EDF2F}" type="presParOf" srcId="{0D0FEEC9-19D7-4148-A5FD-2D86D154BE7C}" destId="{DA6D1900-A7AE-480D-9513-AF9F74373B2A}" srcOrd="2" destOrd="0" presId="urn:microsoft.com/office/officeart/2005/8/layout/vList2"/>
    <dgm:cxn modelId="{D323E9C5-FDB6-40BE-A844-2B205F614312}" type="presParOf" srcId="{0D0FEEC9-19D7-4148-A5FD-2D86D154BE7C}" destId="{F5681359-7D7A-4B32-9BDC-24AAFCCD0225}" srcOrd="3" destOrd="0" presId="urn:microsoft.com/office/officeart/2005/8/layout/vList2"/>
    <dgm:cxn modelId="{19AD2F40-F7A7-4C8E-BCC6-B6A4066A8ED2}" type="presParOf" srcId="{0D0FEEC9-19D7-4148-A5FD-2D86D154BE7C}" destId="{26B4F332-340F-4F4D-ACBB-B1E5F42C15A6}" srcOrd="4" destOrd="0" presId="urn:microsoft.com/office/officeart/2005/8/layout/vList2"/>
    <dgm:cxn modelId="{5FDDAAAE-3965-4B07-A2D0-44A6E6C5B242}" type="presParOf" srcId="{0D0FEEC9-19D7-4148-A5FD-2D86D154BE7C}" destId="{8AB9A91E-FD2F-4B19-8F7A-33D389224FE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AF154C-B41B-4EE0-85A4-C9EAAB6C75A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2DF9500E-611F-4D11-AD85-1D7046009677}">
      <dgm:prSet/>
      <dgm:spPr/>
      <dgm:t>
        <a:bodyPr/>
        <a:lstStyle/>
        <a:p>
          <a:pPr rtl="0"/>
          <a:r>
            <a:rPr lang="es-MX" smtClean="0"/>
            <a:t>Desarrollo del sistema de salud asociada a condición de empleo</a:t>
          </a:r>
          <a:endParaRPr lang="es-MX"/>
        </a:p>
      </dgm:t>
    </dgm:pt>
    <dgm:pt modelId="{9413D789-18A5-43B9-B17A-A05BA621137F}" type="parTrans" cxnId="{873A07ED-7386-4436-AFEC-06746410B8E6}">
      <dgm:prSet/>
      <dgm:spPr/>
      <dgm:t>
        <a:bodyPr/>
        <a:lstStyle/>
        <a:p>
          <a:endParaRPr lang="es-MX"/>
        </a:p>
      </dgm:t>
    </dgm:pt>
    <dgm:pt modelId="{8FA7899C-FA14-4A80-BE09-EC2FFB39D94E}" type="sibTrans" cxnId="{873A07ED-7386-4436-AFEC-06746410B8E6}">
      <dgm:prSet/>
      <dgm:spPr/>
      <dgm:t>
        <a:bodyPr/>
        <a:lstStyle/>
        <a:p>
          <a:endParaRPr lang="es-MX"/>
        </a:p>
      </dgm:t>
    </dgm:pt>
    <dgm:pt modelId="{41FFC980-ACEA-4EC8-8340-460BBEEDF377}">
      <dgm:prSet/>
      <dgm:spPr/>
      <dgm:t>
        <a:bodyPr/>
        <a:lstStyle/>
        <a:p>
          <a:pPr rtl="0"/>
          <a:r>
            <a:rPr lang="es-MX" smtClean="0"/>
            <a:t>Perspectivas de crecimiento industrial no logradas</a:t>
          </a:r>
          <a:endParaRPr lang="es-MX"/>
        </a:p>
      </dgm:t>
    </dgm:pt>
    <dgm:pt modelId="{FB958AA4-B341-4B38-A1EE-5940890DE596}" type="parTrans" cxnId="{F07FA474-ACCC-43BD-ADB9-43D4A18120E0}">
      <dgm:prSet/>
      <dgm:spPr/>
      <dgm:t>
        <a:bodyPr/>
        <a:lstStyle/>
        <a:p>
          <a:endParaRPr lang="es-MX"/>
        </a:p>
      </dgm:t>
    </dgm:pt>
    <dgm:pt modelId="{AA5A0444-3960-4EF2-949E-951FDC90B20B}" type="sibTrans" cxnId="{F07FA474-ACCC-43BD-ADB9-43D4A18120E0}">
      <dgm:prSet/>
      <dgm:spPr/>
      <dgm:t>
        <a:bodyPr/>
        <a:lstStyle/>
        <a:p>
          <a:endParaRPr lang="es-MX"/>
        </a:p>
      </dgm:t>
    </dgm:pt>
    <dgm:pt modelId="{1697DCB4-10EE-4443-9E82-EB8FA99468CF}">
      <dgm:prSet/>
      <dgm:spPr/>
      <dgm:t>
        <a:bodyPr/>
        <a:lstStyle/>
        <a:p>
          <a:pPr rtl="0"/>
          <a:r>
            <a:rPr lang="es-MX" smtClean="0"/>
            <a:t>Persistencia de población no protegida</a:t>
          </a:r>
          <a:endParaRPr lang="es-MX"/>
        </a:p>
      </dgm:t>
    </dgm:pt>
    <dgm:pt modelId="{90E693F5-2248-4D57-ADDB-2688B75939F1}" type="parTrans" cxnId="{FCB37EA8-302A-40B8-9E05-A9CD6AB34232}">
      <dgm:prSet/>
      <dgm:spPr/>
      <dgm:t>
        <a:bodyPr/>
        <a:lstStyle/>
        <a:p>
          <a:endParaRPr lang="es-MX"/>
        </a:p>
      </dgm:t>
    </dgm:pt>
    <dgm:pt modelId="{F2F5D96E-9752-40E2-9CF1-C305831D4024}" type="sibTrans" cxnId="{FCB37EA8-302A-40B8-9E05-A9CD6AB34232}">
      <dgm:prSet/>
      <dgm:spPr/>
      <dgm:t>
        <a:bodyPr/>
        <a:lstStyle/>
        <a:p>
          <a:endParaRPr lang="es-MX"/>
        </a:p>
      </dgm:t>
    </dgm:pt>
    <dgm:pt modelId="{E6FFFAF3-80AA-4005-B79F-BBD12DDD054C}">
      <dgm:prSet/>
      <dgm:spPr/>
      <dgm:t>
        <a:bodyPr/>
        <a:lstStyle/>
        <a:p>
          <a:pPr rtl="0"/>
          <a:r>
            <a:rPr lang="es-MX" smtClean="0"/>
            <a:t>Empobrecimiento asociado a gastos catastróficos</a:t>
          </a:r>
          <a:endParaRPr lang="es-MX"/>
        </a:p>
      </dgm:t>
    </dgm:pt>
    <dgm:pt modelId="{68C251BC-BE65-4A76-AA99-DC7273CCD846}" type="parTrans" cxnId="{2C8B8529-4EAF-4813-8EEE-2DAB37E7C408}">
      <dgm:prSet/>
      <dgm:spPr/>
      <dgm:t>
        <a:bodyPr/>
        <a:lstStyle/>
        <a:p>
          <a:endParaRPr lang="es-MX"/>
        </a:p>
      </dgm:t>
    </dgm:pt>
    <dgm:pt modelId="{6DE2934C-6540-4760-BFA1-E451480EBE4F}" type="sibTrans" cxnId="{2C8B8529-4EAF-4813-8EEE-2DAB37E7C408}">
      <dgm:prSet/>
      <dgm:spPr/>
      <dgm:t>
        <a:bodyPr/>
        <a:lstStyle/>
        <a:p>
          <a:endParaRPr lang="es-MX"/>
        </a:p>
      </dgm:t>
    </dgm:pt>
    <dgm:pt modelId="{CC807667-CAF7-46A0-9CEE-50B1DFBC9B82}">
      <dgm:prSet/>
      <dgm:spPr/>
      <dgm:t>
        <a:bodyPr/>
        <a:lstStyle/>
        <a:p>
          <a:pPr rtl="0"/>
          <a:r>
            <a:rPr lang="es-MX" smtClean="0"/>
            <a:t>Escenario actual</a:t>
          </a:r>
          <a:endParaRPr lang="es-MX"/>
        </a:p>
      </dgm:t>
    </dgm:pt>
    <dgm:pt modelId="{0E6A3B9A-2E90-4AA7-A77D-9517E8CA71BD}" type="parTrans" cxnId="{B70C0887-F88E-4A65-9A7D-EAE1A70E3483}">
      <dgm:prSet/>
      <dgm:spPr/>
      <dgm:t>
        <a:bodyPr/>
        <a:lstStyle/>
        <a:p>
          <a:endParaRPr lang="es-MX"/>
        </a:p>
      </dgm:t>
    </dgm:pt>
    <dgm:pt modelId="{E3C34092-04CF-4189-91B3-D0F57BA4015D}" type="sibTrans" cxnId="{B70C0887-F88E-4A65-9A7D-EAE1A70E3483}">
      <dgm:prSet/>
      <dgm:spPr/>
      <dgm:t>
        <a:bodyPr/>
        <a:lstStyle/>
        <a:p>
          <a:endParaRPr lang="es-MX"/>
        </a:p>
      </dgm:t>
    </dgm:pt>
    <dgm:pt modelId="{B30C1597-00F1-485B-B7AC-EF97AC6AA334}">
      <dgm:prSet/>
      <dgm:spPr/>
      <dgm:t>
        <a:bodyPr/>
        <a:lstStyle/>
        <a:p>
          <a:pPr rtl="0"/>
          <a:r>
            <a:rPr lang="es-MX" smtClean="0"/>
            <a:t>Desempleo por arriba de los niveles previos a la crisis de 2010</a:t>
          </a:r>
          <a:endParaRPr lang="es-MX"/>
        </a:p>
      </dgm:t>
    </dgm:pt>
    <dgm:pt modelId="{817B72CD-1700-465D-8744-3C70A539B201}" type="parTrans" cxnId="{B1B54F56-9CC7-4336-B569-39ACC37587D4}">
      <dgm:prSet/>
      <dgm:spPr/>
      <dgm:t>
        <a:bodyPr/>
        <a:lstStyle/>
        <a:p>
          <a:endParaRPr lang="es-MX"/>
        </a:p>
      </dgm:t>
    </dgm:pt>
    <dgm:pt modelId="{B7865D00-9760-4030-B2BD-D2F51EFFC34A}" type="sibTrans" cxnId="{B1B54F56-9CC7-4336-B569-39ACC37587D4}">
      <dgm:prSet/>
      <dgm:spPr/>
      <dgm:t>
        <a:bodyPr/>
        <a:lstStyle/>
        <a:p>
          <a:endParaRPr lang="es-MX"/>
        </a:p>
      </dgm:t>
    </dgm:pt>
    <dgm:pt modelId="{5343EAE6-0829-4998-ADD9-A478720A2302}">
      <dgm:prSet/>
      <dgm:spPr/>
      <dgm:t>
        <a:bodyPr/>
        <a:lstStyle/>
        <a:p>
          <a:pPr rtl="0"/>
          <a:r>
            <a:rPr lang="es-MX" smtClean="0"/>
            <a:t>Incrementado la proporción de  auto-empleados o trabajadores sin prestaciones</a:t>
          </a:r>
          <a:endParaRPr lang="es-MX"/>
        </a:p>
      </dgm:t>
    </dgm:pt>
    <dgm:pt modelId="{783A0A71-C867-40FC-B4D2-25D5E6038F24}" type="parTrans" cxnId="{FB9561DC-772F-4554-8ABF-E7542F64BF85}">
      <dgm:prSet/>
      <dgm:spPr/>
      <dgm:t>
        <a:bodyPr/>
        <a:lstStyle/>
        <a:p>
          <a:endParaRPr lang="es-MX"/>
        </a:p>
      </dgm:t>
    </dgm:pt>
    <dgm:pt modelId="{2E9609F6-1CA4-4E03-8377-D2C5CF0A729F}" type="sibTrans" cxnId="{FB9561DC-772F-4554-8ABF-E7542F64BF85}">
      <dgm:prSet/>
      <dgm:spPr/>
      <dgm:t>
        <a:bodyPr/>
        <a:lstStyle/>
        <a:p>
          <a:endParaRPr lang="es-MX"/>
        </a:p>
      </dgm:t>
    </dgm:pt>
    <dgm:pt modelId="{CB904F85-1178-40F3-B9F0-C8F799EFEE92}" type="pres">
      <dgm:prSet presAssocID="{D4AF154C-B41B-4EE0-85A4-C9EAAB6C75A5}" presName="linear" presStyleCnt="0">
        <dgm:presLayoutVars>
          <dgm:animLvl val="lvl"/>
          <dgm:resizeHandles val="exact"/>
        </dgm:presLayoutVars>
      </dgm:prSet>
      <dgm:spPr/>
    </dgm:pt>
    <dgm:pt modelId="{DCF37265-CFEA-4C42-A8C2-248E77FA0727}" type="pres">
      <dgm:prSet presAssocID="{2DF9500E-611F-4D11-AD85-1D704600967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5113C4A-47B3-4A50-8CAE-5A010180F186}" type="pres">
      <dgm:prSet presAssocID="{2DF9500E-611F-4D11-AD85-1D7046009677}" presName="childText" presStyleLbl="revTx" presStyleIdx="0" presStyleCnt="2">
        <dgm:presLayoutVars>
          <dgm:bulletEnabled val="1"/>
        </dgm:presLayoutVars>
      </dgm:prSet>
      <dgm:spPr/>
    </dgm:pt>
    <dgm:pt modelId="{758AA7A4-E668-448E-9896-3F4026371062}" type="pres">
      <dgm:prSet presAssocID="{CC807667-CAF7-46A0-9CEE-50B1DFBC9B8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DB95809-907E-4457-AA48-81100872D928}" type="pres">
      <dgm:prSet presAssocID="{CC807667-CAF7-46A0-9CEE-50B1DFBC9B8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C877B2E-8350-4B25-9422-06AD8488C738}" type="presOf" srcId="{CC807667-CAF7-46A0-9CEE-50B1DFBC9B82}" destId="{758AA7A4-E668-448E-9896-3F4026371062}" srcOrd="0" destOrd="0" presId="urn:microsoft.com/office/officeart/2005/8/layout/vList2"/>
    <dgm:cxn modelId="{B1B54F56-9CC7-4336-B569-39ACC37587D4}" srcId="{CC807667-CAF7-46A0-9CEE-50B1DFBC9B82}" destId="{B30C1597-00F1-485B-B7AC-EF97AC6AA334}" srcOrd="0" destOrd="0" parTransId="{817B72CD-1700-465D-8744-3C70A539B201}" sibTransId="{B7865D00-9760-4030-B2BD-D2F51EFFC34A}"/>
    <dgm:cxn modelId="{F07FA474-ACCC-43BD-ADB9-43D4A18120E0}" srcId="{2DF9500E-611F-4D11-AD85-1D7046009677}" destId="{41FFC980-ACEA-4EC8-8340-460BBEEDF377}" srcOrd="0" destOrd="0" parTransId="{FB958AA4-B341-4B38-A1EE-5940890DE596}" sibTransId="{AA5A0444-3960-4EF2-949E-951FDC90B20B}"/>
    <dgm:cxn modelId="{09FC16ED-7B79-4F4C-9964-D0CFEA060D17}" type="presOf" srcId="{B30C1597-00F1-485B-B7AC-EF97AC6AA334}" destId="{0DB95809-907E-4457-AA48-81100872D928}" srcOrd="0" destOrd="0" presId="urn:microsoft.com/office/officeart/2005/8/layout/vList2"/>
    <dgm:cxn modelId="{04862A17-4909-4A65-920D-E0B3348919ED}" type="presOf" srcId="{5343EAE6-0829-4998-ADD9-A478720A2302}" destId="{0DB95809-907E-4457-AA48-81100872D928}" srcOrd="0" destOrd="1" presId="urn:microsoft.com/office/officeart/2005/8/layout/vList2"/>
    <dgm:cxn modelId="{873A07ED-7386-4436-AFEC-06746410B8E6}" srcId="{D4AF154C-B41B-4EE0-85A4-C9EAAB6C75A5}" destId="{2DF9500E-611F-4D11-AD85-1D7046009677}" srcOrd="0" destOrd="0" parTransId="{9413D789-18A5-43B9-B17A-A05BA621137F}" sibTransId="{8FA7899C-FA14-4A80-BE09-EC2FFB39D94E}"/>
    <dgm:cxn modelId="{549019A6-D3D3-4E66-8497-AF0E066DA7E6}" type="presOf" srcId="{D4AF154C-B41B-4EE0-85A4-C9EAAB6C75A5}" destId="{CB904F85-1178-40F3-B9F0-C8F799EFEE92}" srcOrd="0" destOrd="0" presId="urn:microsoft.com/office/officeart/2005/8/layout/vList2"/>
    <dgm:cxn modelId="{2C8B8529-4EAF-4813-8EEE-2DAB37E7C408}" srcId="{2DF9500E-611F-4D11-AD85-1D7046009677}" destId="{E6FFFAF3-80AA-4005-B79F-BBD12DDD054C}" srcOrd="2" destOrd="0" parTransId="{68C251BC-BE65-4A76-AA99-DC7273CCD846}" sibTransId="{6DE2934C-6540-4760-BFA1-E451480EBE4F}"/>
    <dgm:cxn modelId="{3FEB5943-350E-43A2-8C96-9CBB5C102D97}" type="presOf" srcId="{1697DCB4-10EE-4443-9E82-EB8FA99468CF}" destId="{E5113C4A-47B3-4A50-8CAE-5A010180F186}" srcOrd="0" destOrd="1" presId="urn:microsoft.com/office/officeart/2005/8/layout/vList2"/>
    <dgm:cxn modelId="{9C55D79E-90DD-4DBE-BDDD-78186B748C9E}" type="presOf" srcId="{E6FFFAF3-80AA-4005-B79F-BBD12DDD054C}" destId="{E5113C4A-47B3-4A50-8CAE-5A010180F186}" srcOrd="0" destOrd="2" presId="urn:microsoft.com/office/officeart/2005/8/layout/vList2"/>
    <dgm:cxn modelId="{F5A11992-8F8C-4FBB-8480-E15D44F5A907}" type="presOf" srcId="{2DF9500E-611F-4D11-AD85-1D7046009677}" destId="{DCF37265-CFEA-4C42-A8C2-248E77FA0727}" srcOrd="0" destOrd="0" presId="urn:microsoft.com/office/officeart/2005/8/layout/vList2"/>
    <dgm:cxn modelId="{FB9561DC-772F-4554-8ABF-E7542F64BF85}" srcId="{CC807667-CAF7-46A0-9CEE-50B1DFBC9B82}" destId="{5343EAE6-0829-4998-ADD9-A478720A2302}" srcOrd="1" destOrd="0" parTransId="{783A0A71-C867-40FC-B4D2-25D5E6038F24}" sibTransId="{2E9609F6-1CA4-4E03-8377-D2C5CF0A729F}"/>
    <dgm:cxn modelId="{FCB37EA8-302A-40B8-9E05-A9CD6AB34232}" srcId="{2DF9500E-611F-4D11-AD85-1D7046009677}" destId="{1697DCB4-10EE-4443-9E82-EB8FA99468CF}" srcOrd="1" destOrd="0" parTransId="{90E693F5-2248-4D57-ADDB-2688B75939F1}" sibTransId="{F2F5D96E-9752-40E2-9CF1-C305831D4024}"/>
    <dgm:cxn modelId="{B70C0887-F88E-4A65-9A7D-EAE1A70E3483}" srcId="{D4AF154C-B41B-4EE0-85A4-C9EAAB6C75A5}" destId="{CC807667-CAF7-46A0-9CEE-50B1DFBC9B82}" srcOrd="1" destOrd="0" parTransId="{0E6A3B9A-2E90-4AA7-A77D-9517E8CA71BD}" sibTransId="{E3C34092-04CF-4189-91B3-D0F57BA4015D}"/>
    <dgm:cxn modelId="{55BEE622-F5C3-4BE2-981E-BA13239873F6}" type="presOf" srcId="{41FFC980-ACEA-4EC8-8340-460BBEEDF377}" destId="{E5113C4A-47B3-4A50-8CAE-5A010180F186}" srcOrd="0" destOrd="0" presId="urn:microsoft.com/office/officeart/2005/8/layout/vList2"/>
    <dgm:cxn modelId="{B0813AA1-C079-4660-BDDA-2974CC80B1EF}" type="presParOf" srcId="{CB904F85-1178-40F3-B9F0-C8F799EFEE92}" destId="{DCF37265-CFEA-4C42-A8C2-248E77FA0727}" srcOrd="0" destOrd="0" presId="urn:microsoft.com/office/officeart/2005/8/layout/vList2"/>
    <dgm:cxn modelId="{C7CF44C7-5DEE-4A1F-9E6D-74DA8F076E31}" type="presParOf" srcId="{CB904F85-1178-40F3-B9F0-C8F799EFEE92}" destId="{E5113C4A-47B3-4A50-8CAE-5A010180F186}" srcOrd="1" destOrd="0" presId="urn:microsoft.com/office/officeart/2005/8/layout/vList2"/>
    <dgm:cxn modelId="{8846C0CC-7A18-4969-8AC8-65FCB42AB4D9}" type="presParOf" srcId="{CB904F85-1178-40F3-B9F0-C8F799EFEE92}" destId="{758AA7A4-E668-448E-9896-3F4026371062}" srcOrd="2" destOrd="0" presId="urn:microsoft.com/office/officeart/2005/8/layout/vList2"/>
    <dgm:cxn modelId="{FEF69A6B-706E-4B18-B96F-4D80DA1C2C6B}" type="presParOf" srcId="{CB904F85-1178-40F3-B9F0-C8F799EFEE92}" destId="{0DB95809-907E-4457-AA48-81100872D92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C5990D-FD71-4777-9584-4A1B9783796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CC63E26F-4AB7-4A6E-922C-45B9B46087DC}">
      <dgm:prSet/>
      <dgm:spPr/>
      <dgm:t>
        <a:bodyPr/>
        <a:lstStyle/>
        <a:p>
          <a:pPr rtl="0"/>
          <a:r>
            <a:rPr lang="es-MX" smtClean="0"/>
            <a:t>Sistema de Protección Social en Salud</a:t>
          </a:r>
          <a:endParaRPr lang="es-MX"/>
        </a:p>
      </dgm:t>
    </dgm:pt>
    <dgm:pt modelId="{1AEECDAB-8B3D-4730-8482-6508BC2A49AF}" type="parTrans" cxnId="{B9666D14-17CB-46B8-8205-39E4D1E0538A}">
      <dgm:prSet/>
      <dgm:spPr/>
      <dgm:t>
        <a:bodyPr/>
        <a:lstStyle/>
        <a:p>
          <a:endParaRPr lang="es-MX"/>
        </a:p>
      </dgm:t>
    </dgm:pt>
    <dgm:pt modelId="{5C340548-2C56-4ED1-B376-B4FBF7364947}" type="sibTrans" cxnId="{B9666D14-17CB-46B8-8205-39E4D1E0538A}">
      <dgm:prSet/>
      <dgm:spPr/>
      <dgm:t>
        <a:bodyPr/>
        <a:lstStyle/>
        <a:p>
          <a:endParaRPr lang="es-MX"/>
        </a:p>
      </dgm:t>
    </dgm:pt>
    <dgm:pt modelId="{8C92F590-2D2E-4435-9DC5-31297559E982}">
      <dgm:prSet/>
      <dgm:spPr/>
      <dgm:t>
        <a:bodyPr/>
        <a:lstStyle/>
        <a:p>
          <a:pPr rtl="0"/>
          <a:r>
            <a:rPr lang="es-MX" smtClean="0"/>
            <a:t>Reforma de 2003</a:t>
          </a:r>
          <a:endParaRPr lang="es-MX"/>
        </a:p>
      </dgm:t>
    </dgm:pt>
    <dgm:pt modelId="{0A1D7277-EE71-478F-A46D-91F96588B0D5}" type="parTrans" cxnId="{991E67F9-562D-4289-A1A0-401DBFDA5B6D}">
      <dgm:prSet/>
      <dgm:spPr/>
      <dgm:t>
        <a:bodyPr/>
        <a:lstStyle/>
        <a:p>
          <a:endParaRPr lang="es-MX"/>
        </a:p>
      </dgm:t>
    </dgm:pt>
    <dgm:pt modelId="{9AF25CD3-6F4F-4C3B-8FDE-D667C4FEB116}" type="sibTrans" cxnId="{991E67F9-562D-4289-A1A0-401DBFDA5B6D}">
      <dgm:prSet/>
      <dgm:spPr/>
      <dgm:t>
        <a:bodyPr/>
        <a:lstStyle/>
        <a:p>
          <a:endParaRPr lang="es-MX"/>
        </a:p>
      </dgm:t>
    </dgm:pt>
    <dgm:pt modelId="{DA6FBD59-9B0C-4A5D-A9D2-0E2E9ADF71EA}">
      <dgm:prSet/>
      <dgm:spPr/>
      <dgm:t>
        <a:bodyPr/>
        <a:lstStyle/>
        <a:p>
          <a:pPr rtl="0"/>
          <a:r>
            <a:rPr lang="es-MX" smtClean="0"/>
            <a:t>Contexto en 2000: 3.5% de hogares con gastos catatróficos, 50% del gasto de salud era de bolsillo</a:t>
          </a:r>
          <a:endParaRPr lang="es-MX"/>
        </a:p>
      </dgm:t>
    </dgm:pt>
    <dgm:pt modelId="{32D55D2B-3711-4DA6-B507-31D6C05ED412}" type="parTrans" cxnId="{C9D09FE2-CCB0-4546-83B8-CC8A9BDD5B06}">
      <dgm:prSet/>
      <dgm:spPr/>
      <dgm:t>
        <a:bodyPr/>
        <a:lstStyle/>
        <a:p>
          <a:endParaRPr lang="es-MX"/>
        </a:p>
      </dgm:t>
    </dgm:pt>
    <dgm:pt modelId="{A7B3BAC8-84CC-4335-A4CB-C1DBC8FED890}" type="sibTrans" cxnId="{C9D09FE2-CCB0-4546-83B8-CC8A9BDD5B06}">
      <dgm:prSet/>
      <dgm:spPr/>
      <dgm:t>
        <a:bodyPr/>
        <a:lstStyle/>
        <a:p>
          <a:endParaRPr lang="es-MX"/>
        </a:p>
      </dgm:t>
    </dgm:pt>
    <dgm:pt modelId="{6C524BE2-D4C5-4419-829B-FFA7F7DA2B2E}">
      <dgm:prSet/>
      <dgm:spPr/>
      <dgm:t>
        <a:bodyPr/>
        <a:lstStyle/>
        <a:p>
          <a:pPr rtl="0"/>
          <a:r>
            <a:rPr lang="es-MX" smtClean="0"/>
            <a:t>Complementar la oferta de protección para la población sin seguridad social</a:t>
          </a:r>
          <a:endParaRPr lang="es-MX"/>
        </a:p>
      </dgm:t>
    </dgm:pt>
    <dgm:pt modelId="{3B70BE31-DD5A-426C-9F3E-9B33F28006E9}" type="parTrans" cxnId="{9A72458F-AE95-4D64-97DC-2614235270A7}">
      <dgm:prSet/>
      <dgm:spPr/>
      <dgm:t>
        <a:bodyPr/>
        <a:lstStyle/>
        <a:p>
          <a:endParaRPr lang="es-MX"/>
        </a:p>
      </dgm:t>
    </dgm:pt>
    <dgm:pt modelId="{DC66C95B-F0D8-478F-BA14-DCC39976E28D}" type="sibTrans" cxnId="{9A72458F-AE95-4D64-97DC-2614235270A7}">
      <dgm:prSet/>
      <dgm:spPr/>
      <dgm:t>
        <a:bodyPr/>
        <a:lstStyle/>
        <a:p>
          <a:endParaRPr lang="es-MX"/>
        </a:p>
      </dgm:t>
    </dgm:pt>
    <dgm:pt modelId="{16B82C9E-D404-4653-A2FA-A3734FA48285}">
      <dgm:prSet/>
      <dgm:spPr/>
      <dgm:t>
        <a:bodyPr/>
        <a:lstStyle/>
        <a:p>
          <a:pPr rtl="0"/>
          <a:r>
            <a:rPr lang="es-MX" smtClean="0"/>
            <a:t>Objetivo: asegurar a la población sin seguridad social para 2010</a:t>
          </a:r>
          <a:endParaRPr lang="es-MX"/>
        </a:p>
      </dgm:t>
    </dgm:pt>
    <dgm:pt modelId="{2BA2AD9E-D7B2-4E58-9300-4EB79256EF16}" type="parTrans" cxnId="{B6485BA0-7F20-4DC3-8425-DA7448F271F8}">
      <dgm:prSet/>
      <dgm:spPr/>
      <dgm:t>
        <a:bodyPr/>
        <a:lstStyle/>
        <a:p>
          <a:endParaRPr lang="es-MX"/>
        </a:p>
      </dgm:t>
    </dgm:pt>
    <dgm:pt modelId="{24072599-C47B-4E2D-9FE8-02484425DD07}" type="sibTrans" cxnId="{B6485BA0-7F20-4DC3-8425-DA7448F271F8}">
      <dgm:prSet/>
      <dgm:spPr/>
      <dgm:t>
        <a:bodyPr/>
        <a:lstStyle/>
        <a:p>
          <a:endParaRPr lang="es-MX"/>
        </a:p>
      </dgm:t>
    </dgm:pt>
    <dgm:pt modelId="{3747B0A4-8FA8-44EC-9624-EC456C1F193F}" type="pres">
      <dgm:prSet presAssocID="{BAC5990D-FD71-4777-9584-4A1B978379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5703453-52D1-4675-8053-8592DA310400}" type="pres">
      <dgm:prSet presAssocID="{CC63E26F-4AB7-4A6E-922C-45B9B46087D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DA141C-2117-4F92-BB0D-4B429256BE42}" type="pres">
      <dgm:prSet presAssocID="{CC63E26F-4AB7-4A6E-922C-45B9B46087D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F41490-66B7-41D9-B2F3-A172068CBCA8}" type="pres">
      <dgm:prSet presAssocID="{6C524BE2-D4C5-4419-829B-FFA7F7DA2B2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F90655-8F53-4BB2-BFC8-6FF8E5DBB185}" type="pres">
      <dgm:prSet presAssocID="{6C524BE2-D4C5-4419-829B-FFA7F7DA2B2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91E67F9-562D-4289-A1A0-401DBFDA5B6D}" srcId="{CC63E26F-4AB7-4A6E-922C-45B9B46087DC}" destId="{8C92F590-2D2E-4435-9DC5-31297559E982}" srcOrd="0" destOrd="0" parTransId="{0A1D7277-EE71-478F-A46D-91F96588B0D5}" sibTransId="{9AF25CD3-6F4F-4C3B-8FDE-D667C4FEB116}"/>
    <dgm:cxn modelId="{C9D09FE2-CCB0-4546-83B8-CC8A9BDD5B06}" srcId="{CC63E26F-4AB7-4A6E-922C-45B9B46087DC}" destId="{DA6FBD59-9B0C-4A5D-A9D2-0E2E9ADF71EA}" srcOrd="1" destOrd="0" parTransId="{32D55D2B-3711-4DA6-B507-31D6C05ED412}" sibTransId="{A7B3BAC8-84CC-4335-A4CB-C1DBC8FED890}"/>
    <dgm:cxn modelId="{45912DDB-9697-4391-B7C1-8CDB1B4B463F}" type="presOf" srcId="{16B82C9E-D404-4653-A2FA-A3734FA48285}" destId="{CFF90655-8F53-4BB2-BFC8-6FF8E5DBB185}" srcOrd="0" destOrd="0" presId="urn:microsoft.com/office/officeart/2005/8/layout/vList2"/>
    <dgm:cxn modelId="{B6485BA0-7F20-4DC3-8425-DA7448F271F8}" srcId="{6C524BE2-D4C5-4419-829B-FFA7F7DA2B2E}" destId="{16B82C9E-D404-4653-A2FA-A3734FA48285}" srcOrd="0" destOrd="0" parTransId="{2BA2AD9E-D7B2-4E58-9300-4EB79256EF16}" sibTransId="{24072599-C47B-4E2D-9FE8-02484425DD07}"/>
    <dgm:cxn modelId="{B9666D14-17CB-46B8-8205-39E4D1E0538A}" srcId="{BAC5990D-FD71-4777-9584-4A1B97837965}" destId="{CC63E26F-4AB7-4A6E-922C-45B9B46087DC}" srcOrd="0" destOrd="0" parTransId="{1AEECDAB-8B3D-4730-8482-6508BC2A49AF}" sibTransId="{5C340548-2C56-4ED1-B376-B4FBF7364947}"/>
    <dgm:cxn modelId="{7FBCA785-A322-4722-99F8-FBFF206D1E39}" type="presOf" srcId="{BAC5990D-FD71-4777-9584-4A1B97837965}" destId="{3747B0A4-8FA8-44EC-9624-EC456C1F193F}" srcOrd="0" destOrd="0" presId="urn:microsoft.com/office/officeart/2005/8/layout/vList2"/>
    <dgm:cxn modelId="{9A72458F-AE95-4D64-97DC-2614235270A7}" srcId="{BAC5990D-FD71-4777-9584-4A1B97837965}" destId="{6C524BE2-D4C5-4419-829B-FFA7F7DA2B2E}" srcOrd="1" destOrd="0" parTransId="{3B70BE31-DD5A-426C-9F3E-9B33F28006E9}" sibTransId="{DC66C95B-F0D8-478F-BA14-DCC39976E28D}"/>
    <dgm:cxn modelId="{D92F7B68-CEA6-43BA-933A-89C4D97CDD9E}" type="presOf" srcId="{6C524BE2-D4C5-4419-829B-FFA7F7DA2B2E}" destId="{E8F41490-66B7-41D9-B2F3-A172068CBCA8}" srcOrd="0" destOrd="0" presId="urn:microsoft.com/office/officeart/2005/8/layout/vList2"/>
    <dgm:cxn modelId="{2DDD1AE0-6B0F-4552-A53B-9DCDC02556A9}" type="presOf" srcId="{CC63E26F-4AB7-4A6E-922C-45B9B46087DC}" destId="{85703453-52D1-4675-8053-8592DA310400}" srcOrd="0" destOrd="0" presId="urn:microsoft.com/office/officeart/2005/8/layout/vList2"/>
    <dgm:cxn modelId="{AEDC9EF5-5675-4097-BC92-4AF3365C983B}" type="presOf" srcId="{8C92F590-2D2E-4435-9DC5-31297559E982}" destId="{01DA141C-2117-4F92-BB0D-4B429256BE42}" srcOrd="0" destOrd="0" presId="urn:microsoft.com/office/officeart/2005/8/layout/vList2"/>
    <dgm:cxn modelId="{F9458D74-4500-48B0-BD77-27311C8B640F}" type="presOf" srcId="{DA6FBD59-9B0C-4A5D-A9D2-0E2E9ADF71EA}" destId="{01DA141C-2117-4F92-BB0D-4B429256BE42}" srcOrd="0" destOrd="1" presId="urn:microsoft.com/office/officeart/2005/8/layout/vList2"/>
    <dgm:cxn modelId="{0CF9ECCA-10E0-44EB-ABB6-909727D52803}" type="presParOf" srcId="{3747B0A4-8FA8-44EC-9624-EC456C1F193F}" destId="{85703453-52D1-4675-8053-8592DA310400}" srcOrd="0" destOrd="0" presId="urn:microsoft.com/office/officeart/2005/8/layout/vList2"/>
    <dgm:cxn modelId="{07DDCF4B-DEEF-43DE-98B9-419EEE109E3F}" type="presParOf" srcId="{3747B0A4-8FA8-44EC-9624-EC456C1F193F}" destId="{01DA141C-2117-4F92-BB0D-4B429256BE42}" srcOrd="1" destOrd="0" presId="urn:microsoft.com/office/officeart/2005/8/layout/vList2"/>
    <dgm:cxn modelId="{9A5DD282-AD59-4CDF-9C48-E5C4CD43C110}" type="presParOf" srcId="{3747B0A4-8FA8-44EC-9624-EC456C1F193F}" destId="{E8F41490-66B7-41D9-B2F3-A172068CBCA8}" srcOrd="2" destOrd="0" presId="urn:microsoft.com/office/officeart/2005/8/layout/vList2"/>
    <dgm:cxn modelId="{372CD165-CA60-4B45-87ED-A23B1830A092}" type="presParOf" srcId="{3747B0A4-8FA8-44EC-9624-EC456C1F193F}" destId="{CFF90655-8F53-4BB2-BFC8-6FF8E5DBB18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B8A6D7-0278-4E29-8CDA-3F1A3BF564F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3624438C-C2B1-4CEC-923B-F3E8E053321C}">
      <dgm:prSet/>
      <dgm:spPr/>
      <dgm:t>
        <a:bodyPr/>
        <a:lstStyle/>
        <a:p>
          <a:pPr rtl="0"/>
          <a:r>
            <a:rPr lang="es-MX" smtClean="0"/>
            <a:t>Nivel socioeconómico</a:t>
          </a:r>
          <a:endParaRPr lang="es-MX"/>
        </a:p>
      </dgm:t>
    </dgm:pt>
    <dgm:pt modelId="{68CDE29A-33B4-448C-A98F-0021F0788C64}" type="parTrans" cxnId="{3B71074D-CD51-4B2F-8D4A-71DB2F79A8CB}">
      <dgm:prSet/>
      <dgm:spPr/>
      <dgm:t>
        <a:bodyPr/>
        <a:lstStyle/>
        <a:p>
          <a:endParaRPr lang="es-MX"/>
        </a:p>
      </dgm:t>
    </dgm:pt>
    <dgm:pt modelId="{B03DF6E4-9012-4249-A1CE-2D562211838E}" type="sibTrans" cxnId="{3B71074D-CD51-4B2F-8D4A-71DB2F79A8CB}">
      <dgm:prSet/>
      <dgm:spPr/>
      <dgm:t>
        <a:bodyPr/>
        <a:lstStyle/>
        <a:p>
          <a:endParaRPr lang="es-MX"/>
        </a:p>
      </dgm:t>
    </dgm:pt>
    <dgm:pt modelId="{BB2070C2-378F-4167-9F82-FAB626E12E30}">
      <dgm:prSet/>
      <dgm:spPr/>
      <dgm:t>
        <a:bodyPr/>
        <a:lstStyle/>
        <a:p>
          <a:pPr rtl="0"/>
          <a:r>
            <a:rPr lang="es-MX" smtClean="0"/>
            <a:t>Lugar de residencia</a:t>
          </a:r>
          <a:endParaRPr lang="es-MX"/>
        </a:p>
      </dgm:t>
    </dgm:pt>
    <dgm:pt modelId="{C8581D72-5C24-47DF-B779-515DEEAC03CF}" type="parTrans" cxnId="{79BB1358-DFD6-4E61-8D2C-0BFA40E87029}">
      <dgm:prSet/>
      <dgm:spPr/>
      <dgm:t>
        <a:bodyPr/>
        <a:lstStyle/>
        <a:p>
          <a:endParaRPr lang="es-MX"/>
        </a:p>
      </dgm:t>
    </dgm:pt>
    <dgm:pt modelId="{778DBAE3-4A07-40D1-A4A4-7F8296FD0FCC}" type="sibTrans" cxnId="{79BB1358-DFD6-4E61-8D2C-0BFA40E87029}">
      <dgm:prSet/>
      <dgm:spPr/>
      <dgm:t>
        <a:bodyPr/>
        <a:lstStyle/>
        <a:p>
          <a:endParaRPr lang="es-MX"/>
        </a:p>
      </dgm:t>
    </dgm:pt>
    <dgm:pt modelId="{3D1A93BE-2F7A-447E-9E8A-6CF62EBBABC3}">
      <dgm:prSet/>
      <dgm:spPr/>
      <dgm:t>
        <a:bodyPr/>
        <a:lstStyle/>
        <a:p>
          <a:pPr rtl="0"/>
          <a:r>
            <a:rPr lang="es-MX" smtClean="0"/>
            <a:t>Aspectos demográficos</a:t>
          </a:r>
          <a:endParaRPr lang="es-MX"/>
        </a:p>
      </dgm:t>
    </dgm:pt>
    <dgm:pt modelId="{5D853FE1-FBEC-417F-866B-F6D8C2C49073}" type="parTrans" cxnId="{70707DF9-2876-40AD-BE47-7BBE74107CC4}">
      <dgm:prSet/>
      <dgm:spPr/>
      <dgm:t>
        <a:bodyPr/>
        <a:lstStyle/>
        <a:p>
          <a:endParaRPr lang="es-MX"/>
        </a:p>
      </dgm:t>
    </dgm:pt>
    <dgm:pt modelId="{7490ADD1-E812-4A47-B92A-E1C728CC3C92}" type="sibTrans" cxnId="{70707DF9-2876-40AD-BE47-7BBE74107CC4}">
      <dgm:prSet/>
      <dgm:spPr/>
      <dgm:t>
        <a:bodyPr/>
        <a:lstStyle/>
        <a:p>
          <a:endParaRPr lang="es-MX"/>
        </a:p>
      </dgm:t>
    </dgm:pt>
    <dgm:pt modelId="{014D6533-8A51-4AB3-9892-05D23AB96DFD}" type="pres">
      <dgm:prSet presAssocID="{89B8A6D7-0278-4E29-8CDA-3F1A3BF564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8B6ECBC-2DC9-45D6-84F7-70D02F382360}" type="pres">
      <dgm:prSet presAssocID="{3624438C-C2B1-4CEC-923B-F3E8E053321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314070-51B0-4462-BFEE-9CDFBBF917A3}" type="pres">
      <dgm:prSet presAssocID="{B03DF6E4-9012-4249-A1CE-2D562211838E}" presName="spacer" presStyleCnt="0"/>
      <dgm:spPr/>
    </dgm:pt>
    <dgm:pt modelId="{CB13891B-55E8-4242-BE36-45D02627A128}" type="pres">
      <dgm:prSet presAssocID="{BB2070C2-378F-4167-9F82-FAB626E12E3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A0F766-300B-4469-9F35-D5CC4F980368}" type="pres">
      <dgm:prSet presAssocID="{778DBAE3-4A07-40D1-A4A4-7F8296FD0FCC}" presName="spacer" presStyleCnt="0"/>
      <dgm:spPr/>
    </dgm:pt>
    <dgm:pt modelId="{8ED79C6B-2FD4-49E6-B329-1E5E0C36CD89}" type="pres">
      <dgm:prSet presAssocID="{3D1A93BE-2F7A-447E-9E8A-6CF62EBBAB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202FED1-5896-42C1-ABA1-52B026853731}" type="presOf" srcId="{3624438C-C2B1-4CEC-923B-F3E8E053321C}" destId="{18B6ECBC-2DC9-45D6-84F7-70D02F382360}" srcOrd="0" destOrd="0" presId="urn:microsoft.com/office/officeart/2005/8/layout/vList2"/>
    <dgm:cxn modelId="{C617DFB9-F904-43B5-ABB1-0BBD5E801AFC}" type="presOf" srcId="{BB2070C2-378F-4167-9F82-FAB626E12E30}" destId="{CB13891B-55E8-4242-BE36-45D02627A128}" srcOrd="0" destOrd="0" presId="urn:microsoft.com/office/officeart/2005/8/layout/vList2"/>
    <dgm:cxn modelId="{2E6CFEB9-DFA0-442A-A385-0712E094E598}" type="presOf" srcId="{89B8A6D7-0278-4E29-8CDA-3F1A3BF564FC}" destId="{014D6533-8A51-4AB3-9892-05D23AB96DFD}" srcOrd="0" destOrd="0" presId="urn:microsoft.com/office/officeart/2005/8/layout/vList2"/>
    <dgm:cxn modelId="{79BB1358-DFD6-4E61-8D2C-0BFA40E87029}" srcId="{89B8A6D7-0278-4E29-8CDA-3F1A3BF564FC}" destId="{BB2070C2-378F-4167-9F82-FAB626E12E30}" srcOrd="1" destOrd="0" parTransId="{C8581D72-5C24-47DF-B779-515DEEAC03CF}" sibTransId="{778DBAE3-4A07-40D1-A4A4-7F8296FD0FCC}"/>
    <dgm:cxn modelId="{A778906A-5F10-4978-8026-20647E3F0A63}" type="presOf" srcId="{3D1A93BE-2F7A-447E-9E8A-6CF62EBBABC3}" destId="{8ED79C6B-2FD4-49E6-B329-1E5E0C36CD89}" srcOrd="0" destOrd="0" presId="urn:microsoft.com/office/officeart/2005/8/layout/vList2"/>
    <dgm:cxn modelId="{3B71074D-CD51-4B2F-8D4A-71DB2F79A8CB}" srcId="{89B8A6D7-0278-4E29-8CDA-3F1A3BF564FC}" destId="{3624438C-C2B1-4CEC-923B-F3E8E053321C}" srcOrd="0" destOrd="0" parTransId="{68CDE29A-33B4-448C-A98F-0021F0788C64}" sibTransId="{B03DF6E4-9012-4249-A1CE-2D562211838E}"/>
    <dgm:cxn modelId="{70707DF9-2876-40AD-BE47-7BBE74107CC4}" srcId="{89B8A6D7-0278-4E29-8CDA-3F1A3BF564FC}" destId="{3D1A93BE-2F7A-447E-9E8A-6CF62EBBABC3}" srcOrd="2" destOrd="0" parTransId="{5D853FE1-FBEC-417F-866B-F6D8C2C49073}" sibTransId="{7490ADD1-E812-4A47-B92A-E1C728CC3C92}"/>
    <dgm:cxn modelId="{A9DA30D3-91F4-4B9B-A0BB-819A21E351BB}" type="presParOf" srcId="{014D6533-8A51-4AB3-9892-05D23AB96DFD}" destId="{18B6ECBC-2DC9-45D6-84F7-70D02F382360}" srcOrd="0" destOrd="0" presId="urn:microsoft.com/office/officeart/2005/8/layout/vList2"/>
    <dgm:cxn modelId="{438D0DBB-D0EA-4F25-BE47-788AB0164629}" type="presParOf" srcId="{014D6533-8A51-4AB3-9892-05D23AB96DFD}" destId="{BA314070-51B0-4462-BFEE-9CDFBBF917A3}" srcOrd="1" destOrd="0" presId="urn:microsoft.com/office/officeart/2005/8/layout/vList2"/>
    <dgm:cxn modelId="{2D69F72B-980E-4244-A921-905C926F7450}" type="presParOf" srcId="{014D6533-8A51-4AB3-9892-05D23AB96DFD}" destId="{CB13891B-55E8-4242-BE36-45D02627A128}" srcOrd="2" destOrd="0" presId="urn:microsoft.com/office/officeart/2005/8/layout/vList2"/>
    <dgm:cxn modelId="{B55947ED-6098-4A2B-AD37-B216D2B38579}" type="presParOf" srcId="{014D6533-8A51-4AB3-9892-05D23AB96DFD}" destId="{4FA0F766-300B-4469-9F35-D5CC4F980368}" srcOrd="3" destOrd="0" presId="urn:microsoft.com/office/officeart/2005/8/layout/vList2"/>
    <dgm:cxn modelId="{20CD1137-BE0A-4CC2-A3C8-5D9BC8F85DA9}" type="presParOf" srcId="{014D6533-8A51-4AB3-9892-05D23AB96DFD}" destId="{8ED79C6B-2FD4-49E6-B329-1E5E0C36CD8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7D74FB-1FC0-412D-B587-EB0EF28329E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A057EE6B-E631-4F54-8191-C6E6FB4C1A10}">
      <dgm:prSet/>
      <dgm:spPr/>
      <dgm:t>
        <a:bodyPr/>
        <a:lstStyle/>
        <a:p>
          <a:pPr rtl="0"/>
          <a:r>
            <a:rPr lang="es-MX" smtClean="0"/>
            <a:t>Calidad</a:t>
          </a:r>
          <a:endParaRPr lang="es-MX"/>
        </a:p>
      </dgm:t>
    </dgm:pt>
    <dgm:pt modelId="{DD6E8EEF-30A6-42A6-AA8E-91558AA6A111}" type="parTrans" cxnId="{AA4736B6-A0AC-4787-9A9E-4B1C7872C559}">
      <dgm:prSet/>
      <dgm:spPr/>
      <dgm:t>
        <a:bodyPr/>
        <a:lstStyle/>
        <a:p>
          <a:endParaRPr lang="es-MX"/>
        </a:p>
      </dgm:t>
    </dgm:pt>
    <dgm:pt modelId="{D289D1F9-2ECB-4076-B599-E1BCC4AE8FC7}" type="sibTrans" cxnId="{AA4736B6-A0AC-4787-9A9E-4B1C7872C559}">
      <dgm:prSet/>
      <dgm:spPr/>
      <dgm:t>
        <a:bodyPr/>
        <a:lstStyle/>
        <a:p>
          <a:endParaRPr lang="es-MX"/>
        </a:p>
      </dgm:t>
    </dgm:pt>
    <dgm:pt modelId="{ADC00F67-DC63-4D05-99E2-FE1F13DC6639}">
      <dgm:prSet/>
      <dgm:spPr/>
      <dgm:t>
        <a:bodyPr/>
        <a:lstStyle/>
        <a:p>
          <a:pPr rtl="0"/>
          <a:r>
            <a:rPr lang="es-MX" smtClean="0"/>
            <a:t>Calidez</a:t>
          </a:r>
          <a:endParaRPr lang="es-MX"/>
        </a:p>
      </dgm:t>
    </dgm:pt>
    <dgm:pt modelId="{F99227EC-EA75-402F-A6D9-18E9F82D1C94}" type="parTrans" cxnId="{50DEB6C0-7B9C-409C-8A69-5EF038DDCE63}">
      <dgm:prSet/>
      <dgm:spPr/>
      <dgm:t>
        <a:bodyPr/>
        <a:lstStyle/>
        <a:p>
          <a:endParaRPr lang="es-MX"/>
        </a:p>
      </dgm:t>
    </dgm:pt>
    <dgm:pt modelId="{E9D7F09F-33CD-4C88-8105-E0F4DBDFDCE1}" type="sibTrans" cxnId="{50DEB6C0-7B9C-409C-8A69-5EF038DDCE63}">
      <dgm:prSet/>
      <dgm:spPr/>
      <dgm:t>
        <a:bodyPr/>
        <a:lstStyle/>
        <a:p>
          <a:endParaRPr lang="es-MX"/>
        </a:p>
      </dgm:t>
    </dgm:pt>
    <dgm:pt modelId="{F437FBC8-4257-4CB7-9E07-1669B4393A0E}" type="pres">
      <dgm:prSet presAssocID="{077D74FB-1FC0-412D-B587-EB0EF28329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26C0469-DDB4-4A96-A8BE-0E40BED0205D}" type="pres">
      <dgm:prSet presAssocID="{A057EE6B-E631-4F54-8191-C6E6FB4C1A1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43BDC9-30B4-42B6-B132-CEE1266313E8}" type="pres">
      <dgm:prSet presAssocID="{D289D1F9-2ECB-4076-B599-E1BCC4AE8FC7}" presName="spacer" presStyleCnt="0"/>
      <dgm:spPr/>
    </dgm:pt>
    <dgm:pt modelId="{0DFA2AC9-FB18-4741-AF79-43D672C7274F}" type="pres">
      <dgm:prSet presAssocID="{ADC00F67-DC63-4D05-99E2-FE1F13DC663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B14A28B-D3FD-4E5D-BD06-CDA4CA8A6CE2}" type="presOf" srcId="{ADC00F67-DC63-4D05-99E2-FE1F13DC6639}" destId="{0DFA2AC9-FB18-4741-AF79-43D672C7274F}" srcOrd="0" destOrd="0" presId="urn:microsoft.com/office/officeart/2005/8/layout/vList2"/>
    <dgm:cxn modelId="{6979D354-EAD3-4AED-BCED-9D41CFF6664F}" type="presOf" srcId="{A057EE6B-E631-4F54-8191-C6E6FB4C1A10}" destId="{126C0469-DDB4-4A96-A8BE-0E40BED0205D}" srcOrd="0" destOrd="0" presId="urn:microsoft.com/office/officeart/2005/8/layout/vList2"/>
    <dgm:cxn modelId="{50DEB6C0-7B9C-409C-8A69-5EF038DDCE63}" srcId="{077D74FB-1FC0-412D-B587-EB0EF28329E7}" destId="{ADC00F67-DC63-4D05-99E2-FE1F13DC6639}" srcOrd="1" destOrd="0" parTransId="{F99227EC-EA75-402F-A6D9-18E9F82D1C94}" sibTransId="{E9D7F09F-33CD-4C88-8105-E0F4DBDFDCE1}"/>
    <dgm:cxn modelId="{AA4736B6-A0AC-4787-9A9E-4B1C7872C559}" srcId="{077D74FB-1FC0-412D-B587-EB0EF28329E7}" destId="{A057EE6B-E631-4F54-8191-C6E6FB4C1A10}" srcOrd="0" destOrd="0" parTransId="{DD6E8EEF-30A6-42A6-AA8E-91558AA6A111}" sibTransId="{D289D1F9-2ECB-4076-B599-E1BCC4AE8FC7}"/>
    <dgm:cxn modelId="{2803D32E-D4A4-4F8C-AC57-F1EAEAC2C578}" type="presOf" srcId="{077D74FB-1FC0-412D-B587-EB0EF28329E7}" destId="{F437FBC8-4257-4CB7-9E07-1669B4393A0E}" srcOrd="0" destOrd="0" presId="urn:microsoft.com/office/officeart/2005/8/layout/vList2"/>
    <dgm:cxn modelId="{F039E85C-77A7-421A-8294-2FCC4519DC9D}" type="presParOf" srcId="{F437FBC8-4257-4CB7-9E07-1669B4393A0E}" destId="{126C0469-DDB4-4A96-A8BE-0E40BED0205D}" srcOrd="0" destOrd="0" presId="urn:microsoft.com/office/officeart/2005/8/layout/vList2"/>
    <dgm:cxn modelId="{7F2C4FA0-E673-4785-AE08-650ED82BF47F}" type="presParOf" srcId="{F437FBC8-4257-4CB7-9E07-1669B4393A0E}" destId="{8543BDC9-30B4-42B6-B132-CEE1266313E8}" srcOrd="1" destOrd="0" presId="urn:microsoft.com/office/officeart/2005/8/layout/vList2"/>
    <dgm:cxn modelId="{727E1D90-B989-4BBD-BD22-826EC8913978}" type="presParOf" srcId="{F437FBC8-4257-4CB7-9E07-1669B4393A0E}" destId="{0DFA2AC9-FB18-4741-AF79-43D672C7274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2566631-0507-418C-8CD3-4891016B2FA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E6E4A14D-5459-428B-8289-F201D4374492}">
      <dgm:prSet/>
      <dgm:spPr/>
      <dgm:t>
        <a:bodyPr/>
        <a:lstStyle/>
        <a:p>
          <a:pPr rtl="0"/>
          <a:r>
            <a:rPr lang="es-MX" smtClean="0">
              <a:latin typeface="Arial" pitchFamily="34" charset="0"/>
              <a:cs typeface="Arial" pitchFamily="34" charset="0"/>
            </a:rPr>
            <a:t>Medida de cobertura efectiva</a:t>
          </a:r>
          <a:endParaRPr lang="es-MX">
            <a:latin typeface="Arial" pitchFamily="34" charset="0"/>
            <a:cs typeface="Arial" pitchFamily="34" charset="0"/>
          </a:endParaRPr>
        </a:p>
      </dgm:t>
    </dgm:pt>
    <dgm:pt modelId="{4A294366-1C82-432A-A8E4-9FF8A97DAF9C}" type="parTrans" cxnId="{8488A854-22B4-4A0D-9034-3F5E27F0FDA8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24D11087-D9C1-46A3-923D-895DC9C3F51D}" type="sibTrans" cxnId="{8488A854-22B4-4A0D-9034-3F5E27F0FDA8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68E230E0-81A7-49BF-B630-8387EE278654}">
      <dgm:prSet/>
      <dgm:spPr/>
      <dgm:t>
        <a:bodyPr/>
        <a:lstStyle/>
        <a:p>
          <a:pPr rtl="0"/>
          <a:r>
            <a:rPr lang="es-MX" dirty="0" smtClean="0">
              <a:latin typeface="Arial" pitchFamily="34" charset="0"/>
              <a:cs typeface="Arial" pitchFamily="34" charset="0"/>
            </a:rPr>
            <a:t>Cobertura de intervenciones en la población con necesidad con ajuste por calidad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92562E45-1366-45D9-BD20-836432BCDCB7}" type="parTrans" cxnId="{D073BB16-4755-4CA9-8BA7-9E5DE940636B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AE6DADE0-172E-413C-A54D-7D634866CEED}" type="sibTrans" cxnId="{D073BB16-4755-4CA9-8BA7-9E5DE940636B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B32984D3-1EE3-480F-A6BC-C059C6B31BF2}">
      <dgm:prSet/>
      <dgm:spPr/>
      <dgm:t>
        <a:bodyPr/>
        <a:lstStyle/>
        <a:p>
          <a:pPr rtl="0"/>
          <a:r>
            <a:rPr lang="es-MX" smtClean="0">
              <a:latin typeface="Arial" pitchFamily="34" charset="0"/>
              <a:cs typeface="Arial" pitchFamily="34" charset="0"/>
            </a:rPr>
            <a:t>Medidas de nivel socioeconómico</a:t>
          </a:r>
          <a:endParaRPr lang="es-MX">
            <a:latin typeface="Arial" pitchFamily="34" charset="0"/>
            <a:cs typeface="Arial" pitchFamily="34" charset="0"/>
          </a:endParaRPr>
        </a:p>
      </dgm:t>
    </dgm:pt>
    <dgm:pt modelId="{7509FE19-FB91-4300-831C-E5E138C0C436}" type="parTrans" cxnId="{FCF621BB-61C8-477E-B068-CB6C7644AAA4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88CE3313-B84B-492B-9B1B-BAA679A29689}" type="sibTrans" cxnId="{FCF621BB-61C8-477E-B068-CB6C7644AAA4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6FD3ACE4-6508-4DE4-9A33-CC5B3D261D89}">
      <dgm:prSet/>
      <dgm:spPr/>
      <dgm:t>
        <a:bodyPr/>
        <a:lstStyle/>
        <a:p>
          <a:pPr rtl="0"/>
          <a:r>
            <a:rPr lang="es-MX" smtClean="0">
              <a:latin typeface="Arial" pitchFamily="34" charset="0"/>
              <a:cs typeface="Arial" pitchFamily="34" charset="0"/>
            </a:rPr>
            <a:t>Quintiles, enfoque para aproximar ingreso</a:t>
          </a:r>
          <a:endParaRPr lang="es-MX">
            <a:latin typeface="Arial" pitchFamily="34" charset="0"/>
            <a:cs typeface="Arial" pitchFamily="34" charset="0"/>
          </a:endParaRPr>
        </a:p>
      </dgm:t>
    </dgm:pt>
    <dgm:pt modelId="{99B29FD3-E37C-40C5-9E0F-95B3F6077EA5}" type="parTrans" cxnId="{F7909660-055F-4FCC-92DD-EAA35D26A39E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61F15CF2-871E-45C1-AFE4-C2133C51E3FA}" type="sibTrans" cxnId="{F7909660-055F-4FCC-92DD-EAA35D26A39E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5CC4A1EE-491A-4E3C-9A10-20B909146FA9}">
      <dgm:prSet/>
      <dgm:spPr/>
      <dgm:t>
        <a:bodyPr/>
        <a:lstStyle/>
        <a:p>
          <a:pPr rtl="0"/>
          <a:r>
            <a:rPr lang="es-MX" smtClean="0">
              <a:latin typeface="Arial" pitchFamily="34" charset="0"/>
              <a:cs typeface="Arial" pitchFamily="34" charset="0"/>
            </a:rPr>
            <a:t>Pobreza multidimensional</a:t>
          </a:r>
          <a:endParaRPr lang="es-MX">
            <a:latin typeface="Arial" pitchFamily="34" charset="0"/>
            <a:cs typeface="Arial" pitchFamily="34" charset="0"/>
          </a:endParaRPr>
        </a:p>
      </dgm:t>
    </dgm:pt>
    <dgm:pt modelId="{79A6BD15-73B1-42CA-A7E6-75C9A6294C83}" type="parTrans" cxnId="{C6B1AD6D-24E4-44D3-B3E0-03402A477F34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536AD543-6BF9-437B-8BD7-AA791B5EBD8B}" type="sibTrans" cxnId="{C6B1AD6D-24E4-44D3-B3E0-03402A477F34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EF2C5E73-992B-4F70-B475-2A9CA3010063}">
      <dgm:prSet/>
      <dgm:spPr/>
      <dgm:t>
        <a:bodyPr/>
        <a:lstStyle/>
        <a:p>
          <a:pPr rtl="0"/>
          <a:r>
            <a:rPr lang="es-MX" smtClean="0">
              <a:latin typeface="Arial" pitchFamily="34" charset="0"/>
              <a:cs typeface="Arial" pitchFamily="34" charset="0"/>
            </a:rPr>
            <a:t>Análisis de tendencias en las brechas (2006-2012)</a:t>
          </a:r>
          <a:endParaRPr lang="es-MX">
            <a:latin typeface="Arial" pitchFamily="34" charset="0"/>
            <a:cs typeface="Arial" pitchFamily="34" charset="0"/>
          </a:endParaRPr>
        </a:p>
      </dgm:t>
    </dgm:pt>
    <dgm:pt modelId="{586F63FD-09B0-4663-9A19-2B076F59EDA3}" type="parTrans" cxnId="{6C86D519-84FB-4D47-AF92-998AD7FEFA45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58C44B4D-3E6A-4555-A93D-B71FE3860AD8}" type="sibTrans" cxnId="{6C86D519-84FB-4D47-AF92-998AD7FEFA45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FF53C9DD-D153-4B36-A4EE-1D26E7E5CAF4}">
      <dgm:prSet/>
      <dgm:spPr/>
      <dgm:t>
        <a:bodyPr/>
        <a:lstStyle/>
        <a:p>
          <a:pPr rtl="0"/>
          <a:r>
            <a:rPr lang="es-MX" smtClean="0">
              <a:latin typeface="Arial" pitchFamily="34" charset="0"/>
              <a:cs typeface="Arial" pitchFamily="34" charset="0"/>
            </a:rPr>
            <a:t>En exploración generar medida para 2000</a:t>
          </a:r>
          <a:endParaRPr lang="es-MX">
            <a:latin typeface="Arial" pitchFamily="34" charset="0"/>
            <a:cs typeface="Arial" pitchFamily="34" charset="0"/>
          </a:endParaRPr>
        </a:p>
      </dgm:t>
    </dgm:pt>
    <dgm:pt modelId="{E7DCFA42-9F1F-4752-967B-89C8F30733B8}" type="parTrans" cxnId="{751803DC-FA3F-4049-A635-48E71FCCDE60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E4FBD713-4BA2-474B-8622-636706A39CCC}" type="sibTrans" cxnId="{751803DC-FA3F-4049-A635-48E71FCCDE60}">
      <dgm:prSet/>
      <dgm:spPr/>
      <dgm:t>
        <a:bodyPr/>
        <a:lstStyle/>
        <a:p>
          <a:endParaRPr lang="es-MX">
            <a:latin typeface="Arial" pitchFamily="34" charset="0"/>
            <a:cs typeface="Arial" pitchFamily="34" charset="0"/>
          </a:endParaRPr>
        </a:p>
      </dgm:t>
    </dgm:pt>
    <dgm:pt modelId="{B077B6CB-FC0D-495E-8F3C-FF35ED186FE9}" type="pres">
      <dgm:prSet presAssocID="{32566631-0507-418C-8CD3-4891016B2F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1592631-F397-4B21-A781-F319906E3054}" type="pres">
      <dgm:prSet presAssocID="{E6E4A14D-5459-428B-8289-F201D437449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8C3256-2AD7-4C60-8B33-5E16F9850873}" type="pres">
      <dgm:prSet presAssocID="{E6E4A14D-5459-428B-8289-F201D4374492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00019C-FC2F-45E2-9D27-AE7F704999EF}" type="pres">
      <dgm:prSet presAssocID="{B32984D3-1EE3-480F-A6BC-C059C6B31BF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129734-C06D-4E9A-A91B-3755ECE02F04}" type="pres">
      <dgm:prSet presAssocID="{B32984D3-1EE3-480F-A6BC-C059C6B31BF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3B607A-46F8-40C5-9BFC-1E054F7E37C2}" type="pres">
      <dgm:prSet presAssocID="{EF2C5E73-992B-4F70-B475-2A9CA301006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1D5EBB-E572-4915-9A45-144AEA1C522A}" type="pres">
      <dgm:prSet presAssocID="{EF2C5E73-992B-4F70-B475-2A9CA301006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2FD11E7-86C7-4C32-814B-B1132007DAB6}" type="presOf" srcId="{EF2C5E73-992B-4F70-B475-2A9CA3010063}" destId="{183B607A-46F8-40C5-9BFC-1E054F7E37C2}" srcOrd="0" destOrd="0" presId="urn:microsoft.com/office/officeart/2005/8/layout/vList2"/>
    <dgm:cxn modelId="{6C86D519-84FB-4D47-AF92-998AD7FEFA45}" srcId="{32566631-0507-418C-8CD3-4891016B2FA9}" destId="{EF2C5E73-992B-4F70-B475-2A9CA3010063}" srcOrd="2" destOrd="0" parTransId="{586F63FD-09B0-4663-9A19-2B076F59EDA3}" sibTransId="{58C44B4D-3E6A-4555-A93D-B71FE3860AD8}"/>
    <dgm:cxn modelId="{C6B1AD6D-24E4-44D3-B3E0-03402A477F34}" srcId="{B32984D3-1EE3-480F-A6BC-C059C6B31BF2}" destId="{5CC4A1EE-491A-4E3C-9A10-20B909146FA9}" srcOrd="1" destOrd="0" parTransId="{79A6BD15-73B1-42CA-A7E6-75C9A6294C83}" sibTransId="{536AD543-6BF9-437B-8BD7-AA791B5EBD8B}"/>
    <dgm:cxn modelId="{3DD6D18D-4855-4AA9-8D30-6BDC948E2988}" type="presOf" srcId="{E6E4A14D-5459-428B-8289-F201D4374492}" destId="{01592631-F397-4B21-A781-F319906E3054}" srcOrd="0" destOrd="0" presId="urn:microsoft.com/office/officeart/2005/8/layout/vList2"/>
    <dgm:cxn modelId="{ADF304D4-362C-4BCC-9BEB-8CD009B7DE04}" type="presOf" srcId="{68E230E0-81A7-49BF-B630-8387EE278654}" destId="{778C3256-2AD7-4C60-8B33-5E16F9850873}" srcOrd="0" destOrd="0" presId="urn:microsoft.com/office/officeart/2005/8/layout/vList2"/>
    <dgm:cxn modelId="{8488A854-22B4-4A0D-9034-3F5E27F0FDA8}" srcId="{32566631-0507-418C-8CD3-4891016B2FA9}" destId="{E6E4A14D-5459-428B-8289-F201D4374492}" srcOrd="0" destOrd="0" parTransId="{4A294366-1C82-432A-A8E4-9FF8A97DAF9C}" sibTransId="{24D11087-D9C1-46A3-923D-895DC9C3F51D}"/>
    <dgm:cxn modelId="{90750DA1-F5E8-4F08-8A3B-40E0283C809B}" type="presOf" srcId="{5CC4A1EE-491A-4E3C-9A10-20B909146FA9}" destId="{0F129734-C06D-4E9A-A91B-3755ECE02F04}" srcOrd="0" destOrd="1" presId="urn:microsoft.com/office/officeart/2005/8/layout/vList2"/>
    <dgm:cxn modelId="{872F6349-D2E8-48FF-AF74-D6A728347721}" type="presOf" srcId="{6FD3ACE4-6508-4DE4-9A33-CC5B3D261D89}" destId="{0F129734-C06D-4E9A-A91B-3755ECE02F04}" srcOrd="0" destOrd="0" presId="urn:microsoft.com/office/officeart/2005/8/layout/vList2"/>
    <dgm:cxn modelId="{751803DC-FA3F-4049-A635-48E71FCCDE60}" srcId="{EF2C5E73-992B-4F70-B475-2A9CA3010063}" destId="{FF53C9DD-D153-4B36-A4EE-1D26E7E5CAF4}" srcOrd="0" destOrd="0" parTransId="{E7DCFA42-9F1F-4752-967B-89C8F30733B8}" sibTransId="{E4FBD713-4BA2-474B-8622-636706A39CCC}"/>
    <dgm:cxn modelId="{22BBD792-4124-4A28-B9BC-54CEB877FFE7}" type="presOf" srcId="{FF53C9DD-D153-4B36-A4EE-1D26E7E5CAF4}" destId="{7F1D5EBB-E572-4915-9A45-144AEA1C522A}" srcOrd="0" destOrd="0" presId="urn:microsoft.com/office/officeart/2005/8/layout/vList2"/>
    <dgm:cxn modelId="{80C1C2EC-8EE7-47A2-96D8-FCF73AC93A89}" type="presOf" srcId="{32566631-0507-418C-8CD3-4891016B2FA9}" destId="{B077B6CB-FC0D-495E-8F3C-FF35ED186FE9}" srcOrd="0" destOrd="0" presId="urn:microsoft.com/office/officeart/2005/8/layout/vList2"/>
    <dgm:cxn modelId="{F7909660-055F-4FCC-92DD-EAA35D26A39E}" srcId="{B32984D3-1EE3-480F-A6BC-C059C6B31BF2}" destId="{6FD3ACE4-6508-4DE4-9A33-CC5B3D261D89}" srcOrd="0" destOrd="0" parTransId="{99B29FD3-E37C-40C5-9E0F-95B3F6077EA5}" sibTransId="{61F15CF2-871E-45C1-AFE4-C2133C51E3FA}"/>
    <dgm:cxn modelId="{D073BB16-4755-4CA9-8BA7-9E5DE940636B}" srcId="{E6E4A14D-5459-428B-8289-F201D4374492}" destId="{68E230E0-81A7-49BF-B630-8387EE278654}" srcOrd="0" destOrd="0" parTransId="{92562E45-1366-45D9-BD20-836432BCDCB7}" sibTransId="{AE6DADE0-172E-413C-A54D-7D634866CEED}"/>
    <dgm:cxn modelId="{FCF621BB-61C8-477E-B068-CB6C7644AAA4}" srcId="{32566631-0507-418C-8CD3-4891016B2FA9}" destId="{B32984D3-1EE3-480F-A6BC-C059C6B31BF2}" srcOrd="1" destOrd="0" parTransId="{7509FE19-FB91-4300-831C-E5E138C0C436}" sibTransId="{88CE3313-B84B-492B-9B1B-BAA679A29689}"/>
    <dgm:cxn modelId="{ADF3B2A0-8DF3-42F9-862D-00E1D93E65D2}" type="presOf" srcId="{B32984D3-1EE3-480F-A6BC-C059C6B31BF2}" destId="{8B00019C-FC2F-45E2-9D27-AE7F704999EF}" srcOrd="0" destOrd="0" presId="urn:microsoft.com/office/officeart/2005/8/layout/vList2"/>
    <dgm:cxn modelId="{532E1F51-61A0-4A68-9CBE-B2726F1659A7}" type="presParOf" srcId="{B077B6CB-FC0D-495E-8F3C-FF35ED186FE9}" destId="{01592631-F397-4B21-A781-F319906E3054}" srcOrd="0" destOrd="0" presId="urn:microsoft.com/office/officeart/2005/8/layout/vList2"/>
    <dgm:cxn modelId="{021DB3F7-3151-4494-ACD0-2B45036B52EF}" type="presParOf" srcId="{B077B6CB-FC0D-495E-8F3C-FF35ED186FE9}" destId="{778C3256-2AD7-4C60-8B33-5E16F9850873}" srcOrd="1" destOrd="0" presId="urn:microsoft.com/office/officeart/2005/8/layout/vList2"/>
    <dgm:cxn modelId="{3779122A-D4FF-4886-AE55-192FCD11AB4A}" type="presParOf" srcId="{B077B6CB-FC0D-495E-8F3C-FF35ED186FE9}" destId="{8B00019C-FC2F-45E2-9D27-AE7F704999EF}" srcOrd="2" destOrd="0" presId="urn:microsoft.com/office/officeart/2005/8/layout/vList2"/>
    <dgm:cxn modelId="{A1D9A476-27BF-48A2-98DE-C320D0A8826B}" type="presParOf" srcId="{B077B6CB-FC0D-495E-8F3C-FF35ED186FE9}" destId="{0F129734-C06D-4E9A-A91B-3755ECE02F04}" srcOrd="3" destOrd="0" presId="urn:microsoft.com/office/officeart/2005/8/layout/vList2"/>
    <dgm:cxn modelId="{6D3E91B4-503D-47C4-97B4-DBCC623F65C4}" type="presParOf" srcId="{B077B6CB-FC0D-495E-8F3C-FF35ED186FE9}" destId="{183B607A-46F8-40C5-9BFC-1E054F7E37C2}" srcOrd="4" destOrd="0" presId="urn:microsoft.com/office/officeart/2005/8/layout/vList2"/>
    <dgm:cxn modelId="{835A471B-DE6B-4C4D-A604-82C9E3D59601}" type="presParOf" srcId="{B077B6CB-FC0D-495E-8F3C-FF35ED186FE9}" destId="{7F1D5EBB-E572-4915-9A45-144AEA1C522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A7D94-EAF3-4B42-A504-B44E8E0DBC9E}">
      <dsp:nvSpPr>
        <dsp:cNvPr id="0" name=""/>
        <dsp:cNvSpPr/>
      </dsp:nvSpPr>
      <dsp:spPr>
        <a:xfrm>
          <a:off x="0" y="480806"/>
          <a:ext cx="8280919" cy="11033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600" kern="1200" smtClean="0"/>
            <a:t>Salud para tod@a</a:t>
          </a:r>
          <a:endParaRPr lang="es-MX" sz="4600" kern="1200"/>
        </a:p>
      </dsp:txBody>
      <dsp:txXfrm>
        <a:off x="53859" y="534665"/>
        <a:ext cx="8173201" cy="995592"/>
      </dsp:txXfrm>
    </dsp:sp>
    <dsp:sp modelId="{0B3DE418-CB06-41DA-A2FE-FF5253628090}">
      <dsp:nvSpPr>
        <dsp:cNvPr id="0" name=""/>
        <dsp:cNvSpPr/>
      </dsp:nvSpPr>
      <dsp:spPr>
        <a:xfrm>
          <a:off x="0" y="1716596"/>
          <a:ext cx="8280919" cy="110331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600" kern="1200" smtClean="0"/>
            <a:t>Servicios adecuados y oportunos</a:t>
          </a:r>
          <a:endParaRPr lang="es-MX" sz="4600" kern="1200"/>
        </a:p>
      </dsp:txBody>
      <dsp:txXfrm>
        <a:off x="53859" y="1770455"/>
        <a:ext cx="8173201" cy="995592"/>
      </dsp:txXfrm>
    </dsp:sp>
    <dsp:sp modelId="{EEBB31D8-F90E-4FAD-B7D6-33DE2EF680C2}">
      <dsp:nvSpPr>
        <dsp:cNvPr id="0" name=""/>
        <dsp:cNvSpPr/>
      </dsp:nvSpPr>
      <dsp:spPr>
        <a:xfrm>
          <a:off x="0" y="2952387"/>
          <a:ext cx="8280919" cy="11033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600" kern="1200" smtClean="0"/>
            <a:t>Protección financiera</a:t>
          </a:r>
          <a:endParaRPr lang="es-MX" sz="4600" kern="1200"/>
        </a:p>
      </dsp:txBody>
      <dsp:txXfrm>
        <a:off x="53859" y="3006246"/>
        <a:ext cx="8173201" cy="9955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493B9-2FC1-44F8-A9CC-330137712909}">
      <dsp:nvSpPr>
        <dsp:cNvPr id="0" name=""/>
        <dsp:cNvSpPr/>
      </dsp:nvSpPr>
      <dsp:spPr>
        <a:xfrm>
          <a:off x="0" y="0"/>
          <a:ext cx="8496944" cy="10086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Arial" pitchFamily="34" charset="0"/>
              <a:cs typeface="Arial" pitchFamily="34" charset="0"/>
            </a:rPr>
            <a:t>Relevancia de focalizar intervenciones</a:t>
          </a:r>
          <a:endParaRPr lang="es-MX" sz="2800" kern="1200" dirty="0">
            <a:latin typeface="Arial" pitchFamily="34" charset="0"/>
            <a:cs typeface="Arial" pitchFamily="34" charset="0"/>
          </a:endParaRPr>
        </a:p>
      </dsp:txBody>
      <dsp:txXfrm>
        <a:off x="49236" y="49236"/>
        <a:ext cx="8398472" cy="910135"/>
      </dsp:txXfrm>
    </dsp:sp>
    <dsp:sp modelId="{6AC842CB-1A0B-4A01-8249-1233210458EA}">
      <dsp:nvSpPr>
        <dsp:cNvPr id="0" name=""/>
        <dsp:cNvSpPr/>
      </dsp:nvSpPr>
      <dsp:spPr>
        <a:xfrm>
          <a:off x="0" y="1011488"/>
          <a:ext cx="8496944" cy="843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35560" rIns="199136" bIns="3556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800" kern="1200" dirty="0" smtClean="0">
              <a:latin typeface="Arial" pitchFamily="34" charset="0"/>
              <a:cs typeface="Arial" pitchFamily="34" charset="0"/>
            </a:rPr>
            <a:t>Nivel SE</a:t>
          </a:r>
          <a:endParaRPr lang="es-MX" sz="2800" kern="1200" dirty="0">
            <a:latin typeface="Arial" pitchFamily="34" charset="0"/>
            <a:cs typeface="Arial" pitchFamily="34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800" kern="1200" dirty="0" smtClean="0">
              <a:latin typeface="Arial" pitchFamily="34" charset="0"/>
              <a:cs typeface="Arial" pitchFamily="34" charset="0"/>
            </a:rPr>
            <a:t>Población indígena</a:t>
          </a:r>
          <a:endParaRPr lang="es-MX" sz="2800" kern="1200" dirty="0">
            <a:latin typeface="Arial" pitchFamily="34" charset="0"/>
            <a:cs typeface="Arial" pitchFamily="34" charset="0"/>
          </a:endParaRPr>
        </a:p>
      </dsp:txBody>
      <dsp:txXfrm>
        <a:off x="0" y="1011488"/>
        <a:ext cx="8496944" cy="843206"/>
      </dsp:txXfrm>
    </dsp:sp>
    <dsp:sp modelId="{84DBF227-6C4A-4F56-AEB3-103829B8509C}">
      <dsp:nvSpPr>
        <dsp:cNvPr id="0" name=""/>
        <dsp:cNvSpPr/>
      </dsp:nvSpPr>
      <dsp:spPr>
        <a:xfrm>
          <a:off x="0" y="1854694"/>
          <a:ext cx="8496944" cy="1008607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Arial" pitchFamily="34" charset="0"/>
              <a:cs typeface="Arial" pitchFamily="34" charset="0"/>
            </a:rPr>
            <a:t>Necesidad de fortalecer la calidad de los servicios</a:t>
          </a:r>
          <a:endParaRPr lang="es-MX" sz="2800" kern="1200" dirty="0">
            <a:latin typeface="Arial" pitchFamily="34" charset="0"/>
            <a:cs typeface="Arial" pitchFamily="34" charset="0"/>
          </a:endParaRPr>
        </a:p>
      </dsp:txBody>
      <dsp:txXfrm>
        <a:off x="49236" y="1903930"/>
        <a:ext cx="8398472" cy="910135"/>
      </dsp:txXfrm>
    </dsp:sp>
    <dsp:sp modelId="{FEE90CE6-0F69-4E0C-B5D8-851F61B62BBD}">
      <dsp:nvSpPr>
        <dsp:cNvPr id="0" name=""/>
        <dsp:cNvSpPr/>
      </dsp:nvSpPr>
      <dsp:spPr>
        <a:xfrm>
          <a:off x="0" y="2876943"/>
          <a:ext cx="8496944" cy="100860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Arial" pitchFamily="34" charset="0"/>
              <a:cs typeface="Arial" pitchFamily="34" charset="0"/>
            </a:rPr>
            <a:t>Los programas sociales pueden incidir en las mismas</a:t>
          </a:r>
          <a:endParaRPr lang="es-MX" sz="2800" kern="1200" dirty="0">
            <a:latin typeface="Arial" pitchFamily="34" charset="0"/>
            <a:cs typeface="Arial" pitchFamily="34" charset="0"/>
          </a:endParaRPr>
        </a:p>
      </dsp:txBody>
      <dsp:txXfrm>
        <a:off x="49236" y="2926179"/>
        <a:ext cx="8398472" cy="9101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FA663-A1F3-432F-A989-1F068F76FC4D}">
      <dsp:nvSpPr>
        <dsp:cNvPr id="0" name=""/>
        <dsp:cNvSpPr/>
      </dsp:nvSpPr>
      <dsp:spPr>
        <a:xfrm>
          <a:off x="0" y="135882"/>
          <a:ext cx="8280919" cy="11536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smtClean="0"/>
            <a:t>El reto de la protección financiera va de la mano del reto de la efectividad de los servicios</a:t>
          </a:r>
          <a:endParaRPr lang="es-MX" sz="2900" kern="1200"/>
        </a:p>
      </dsp:txBody>
      <dsp:txXfrm>
        <a:off x="56315" y="192197"/>
        <a:ext cx="8168289" cy="1040990"/>
      </dsp:txXfrm>
    </dsp:sp>
    <dsp:sp modelId="{DF402E17-7AED-47E1-9CB0-6892F7C7F06E}">
      <dsp:nvSpPr>
        <dsp:cNvPr id="0" name=""/>
        <dsp:cNvSpPr/>
      </dsp:nvSpPr>
      <dsp:spPr>
        <a:xfrm>
          <a:off x="0" y="1289502"/>
          <a:ext cx="8280919" cy="720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300" kern="1200" smtClean="0"/>
            <a:t>A pesar de la afiliación, el gasto de bolsillo no desaparece si hay preferencia por otras opciones</a:t>
          </a:r>
          <a:endParaRPr lang="es-MX" sz="2300" kern="1200"/>
        </a:p>
      </dsp:txBody>
      <dsp:txXfrm>
        <a:off x="0" y="1289502"/>
        <a:ext cx="8280919" cy="720359"/>
      </dsp:txXfrm>
    </dsp:sp>
    <dsp:sp modelId="{7A6B570D-7378-49C7-A050-5182DE9092AD}">
      <dsp:nvSpPr>
        <dsp:cNvPr id="0" name=""/>
        <dsp:cNvSpPr/>
      </dsp:nvSpPr>
      <dsp:spPr>
        <a:xfrm>
          <a:off x="0" y="2009862"/>
          <a:ext cx="8280919" cy="115362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smtClean="0"/>
            <a:t>Conveniencia en el acceso (calidad percibida) y/o los resultados esperados como elementos de decisión</a:t>
          </a:r>
          <a:endParaRPr lang="es-MX" sz="2900" kern="1200"/>
        </a:p>
      </dsp:txBody>
      <dsp:txXfrm>
        <a:off x="56315" y="2066177"/>
        <a:ext cx="8168289" cy="1040990"/>
      </dsp:txXfrm>
    </dsp:sp>
    <dsp:sp modelId="{63DB6F4A-548B-463A-A9D8-A3F6AD92BB80}">
      <dsp:nvSpPr>
        <dsp:cNvPr id="0" name=""/>
        <dsp:cNvSpPr/>
      </dsp:nvSpPr>
      <dsp:spPr>
        <a:xfrm>
          <a:off x="0" y="3247001"/>
          <a:ext cx="8280919" cy="115362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smtClean="0"/>
            <a:t>Esquemas de incentivos para mejorar la calidad (efectividad)</a:t>
          </a:r>
          <a:endParaRPr lang="es-MX" sz="2900" kern="1200"/>
        </a:p>
      </dsp:txBody>
      <dsp:txXfrm>
        <a:off x="56315" y="3303316"/>
        <a:ext cx="8168289" cy="10409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35587-D66B-4839-B1C1-8CD2294FE1EA}">
      <dsp:nvSpPr>
        <dsp:cNvPr id="0" name=""/>
        <dsp:cNvSpPr/>
      </dsp:nvSpPr>
      <dsp:spPr>
        <a:xfrm>
          <a:off x="621068" y="0"/>
          <a:ext cx="7038782" cy="453650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D0DAC-91B2-4E40-9CA5-FB490BE25130}">
      <dsp:nvSpPr>
        <dsp:cNvPr id="0" name=""/>
        <dsp:cNvSpPr/>
      </dsp:nvSpPr>
      <dsp:spPr>
        <a:xfrm>
          <a:off x="8895" y="1360951"/>
          <a:ext cx="2665421" cy="18146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Condición de salud que requiere atención</a:t>
          </a:r>
          <a:endParaRPr lang="es-MX" sz="2500" kern="1200" dirty="0"/>
        </a:p>
      </dsp:txBody>
      <dsp:txXfrm>
        <a:off x="97477" y="1449533"/>
        <a:ext cx="2488257" cy="1637437"/>
      </dsp:txXfrm>
    </dsp:sp>
    <dsp:sp modelId="{6947FC2B-26BF-43B7-B494-DA04BBD721C9}">
      <dsp:nvSpPr>
        <dsp:cNvPr id="0" name=""/>
        <dsp:cNvSpPr/>
      </dsp:nvSpPr>
      <dsp:spPr>
        <a:xfrm>
          <a:off x="2807749" y="1360951"/>
          <a:ext cx="2665421" cy="1814601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smtClean="0"/>
            <a:t>Posibilidad conveniente para acudir a un servicio de salud</a:t>
          </a:r>
          <a:endParaRPr lang="es-MX" sz="2500" kern="1200"/>
        </a:p>
      </dsp:txBody>
      <dsp:txXfrm>
        <a:off x="2896331" y="1449533"/>
        <a:ext cx="2488257" cy="1637437"/>
      </dsp:txXfrm>
    </dsp:sp>
    <dsp:sp modelId="{BE14B221-C523-4C4E-A41A-047099B27391}">
      <dsp:nvSpPr>
        <dsp:cNvPr id="0" name=""/>
        <dsp:cNvSpPr/>
      </dsp:nvSpPr>
      <dsp:spPr>
        <a:xfrm>
          <a:off x="5606603" y="1360951"/>
          <a:ext cx="2665421" cy="1814601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smtClean="0"/>
            <a:t>Atención resolutiva</a:t>
          </a:r>
          <a:endParaRPr lang="es-MX" sz="2500" kern="1200"/>
        </a:p>
      </dsp:txBody>
      <dsp:txXfrm>
        <a:off x="5695185" y="1449533"/>
        <a:ext cx="2488257" cy="1637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70161-1D94-4E87-A687-B55591C6BEC1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Impresionante incremento en afiliación a esquemas de protección</a:t>
          </a:r>
          <a:endParaRPr lang="es-MX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Aún no están todos; necesario enfocarse en los jóvenes: triple Ni (estudios, trabajo, protección en salud)</a:t>
          </a:r>
          <a:endParaRPr lang="es-MX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Los que están buscan servicios privados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 rot="-5400000">
        <a:off x="2962655" y="307047"/>
        <a:ext cx="5180726" cy="1593750"/>
      </dsp:txXfrm>
    </dsp:sp>
    <dsp:sp modelId="{63231F53-3819-4475-84D7-553B01F06295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Arial" pitchFamily="34" charset="0"/>
              <a:cs typeface="Arial" pitchFamily="34" charset="0"/>
            </a:rPr>
            <a:t>Protección social en salud</a:t>
          </a:r>
          <a:endParaRPr lang="es-MX" sz="3200" kern="1200" dirty="0">
            <a:latin typeface="Arial" pitchFamily="34" charset="0"/>
            <a:cs typeface="Arial" pitchFamily="34" charset="0"/>
          </a:endParaRPr>
        </a:p>
      </dsp:txBody>
      <dsp:txXfrm>
        <a:off x="107773" y="107828"/>
        <a:ext cx="2747110" cy="1992186"/>
      </dsp:txXfrm>
    </dsp:sp>
    <dsp:sp modelId="{C1ACBF39-6D89-40A4-99D3-9620B92CB6F4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Avances en intervenciones de poca complejidad</a:t>
          </a:r>
          <a:endParaRPr lang="es-MX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Retos en tanto es mayor la interacción con personal de salud</a:t>
          </a:r>
          <a:endParaRPr lang="es-MX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El reto es la calidad de los servicios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 rot="-5400000">
        <a:off x="2962655" y="2625166"/>
        <a:ext cx="5180726" cy="1593750"/>
      </dsp:txXfrm>
    </dsp:sp>
    <dsp:sp modelId="{5ECC05D0-2CD9-4811-B106-D5F80BAE2BB2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Arial" pitchFamily="34" charset="0"/>
              <a:cs typeface="Arial" pitchFamily="34" charset="0"/>
            </a:rPr>
            <a:t>Cobertura efectiva en salud</a:t>
          </a:r>
          <a:endParaRPr lang="es-MX" sz="3200" kern="1200" dirty="0">
            <a:latin typeface="Arial" pitchFamily="34" charset="0"/>
            <a:cs typeface="Arial" pitchFamily="34" charset="0"/>
          </a:endParaRPr>
        </a:p>
      </dsp:txBody>
      <dsp:txXfrm>
        <a:off x="107773" y="2425947"/>
        <a:ext cx="2747110" cy="1992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08004-E4D5-439C-8A5E-255D4AFB8A9F}">
      <dsp:nvSpPr>
        <dsp:cNvPr id="0" name=""/>
        <dsp:cNvSpPr/>
      </dsp:nvSpPr>
      <dsp:spPr>
        <a:xfrm>
          <a:off x="0" y="91613"/>
          <a:ext cx="8280919" cy="9354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smtClean="0"/>
            <a:t>Valor intrínseco</a:t>
          </a:r>
          <a:endParaRPr lang="es-MX" sz="3900" kern="1200"/>
        </a:p>
      </dsp:txBody>
      <dsp:txXfrm>
        <a:off x="45663" y="137276"/>
        <a:ext cx="8189593" cy="844089"/>
      </dsp:txXfrm>
    </dsp:sp>
    <dsp:sp modelId="{026315DC-63B9-41AF-B8F7-FF5556CEB268}">
      <dsp:nvSpPr>
        <dsp:cNvPr id="0" name=""/>
        <dsp:cNvSpPr/>
      </dsp:nvSpPr>
      <dsp:spPr>
        <a:xfrm>
          <a:off x="0" y="1027028"/>
          <a:ext cx="8280919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49530" rIns="277368" bIns="495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000" kern="1200" smtClean="0"/>
            <a:t>Importante en si misma para los individuos</a:t>
          </a:r>
          <a:endParaRPr lang="es-MX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000" kern="1200" smtClean="0"/>
            <a:t>Derecho a la protección de la salud establecido en la Constitución</a:t>
          </a:r>
          <a:endParaRPr lang="es-MX" sz="3000" kern="1200"/>
        </a:p>
      </dsp:txBody>
      <dsp:txXfrm>
        <a:off x="0" y="1027028"/>
        <a:ext cx="8280919" cy="1453140"/>
      </dsp:txXfrm>
    </dsp:sp>
    <dsp:sp modelId="{4779677F-71AB-4476-9AC0-E3293744A29C}">
      <dsp:nvSpPr>
        <dsp:cNvPr id="0" name=""/>
        <dsp:cNvSpPr/>
      </dsp:nvSpPr>
      <dsp:spPr>
        <a:xfrm>
          <a:off x="0" y="2480168"/>
          <a:ext cx="8280919" cy="93541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smtClean="0"/>
            <a:t>Valor como inversión</a:t>
          </a:r>
          <a:endParaRPr lang="es-MX" sz="3900" kern="1200"/>
        </a:p>
      </dsp:txBody>
      <dsp:txXfrm>
        <a:off x="45663" y="2525831"/>
        <a:ext cx="8189593" cy="844089"/>
      </dsp:txXfrm>
    </dsp:sp>
    <dsp:sp modelId="{D314DFCA-FDB5-4220-BCF2-209293DF1B04}">
      <dsp:nvSpPr>
        <dsp:cNvPr id="0" name=""/>
        <dsp:cNvSpPr/>
      </dsp:nvSpPr>
      <dsp:spPr>
        <a:xfrm>
          <a:off x="0" y="3415583"/>
          <a:ext cx="8280919" cy="1029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49530" rIns="277368" bIns="495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000" kern="1200" smtClean="0"/>
            <a:t>Capital humano: habilidades y conocimientos </a:t>
          </a:r>
          <a:endParaRPr lang="es-MX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000" kern="1200" smtClean="0"/>
            <a:t>Tiempo saludable para aprender, para producir</a:t>
          </a:r>
          <a:endParaRPr lang="es-MX" sz="3000" kern="1200"/>
        </a:p>
      </dsp:txBody>
      <dsp:txXfrm>
        <a:off x="0" y="3415583"/>
        <a:ext cx="8280919" cy="10293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586E7-20EE-41AF-B4EC-3F0B0B59D1EB}">
      <dsp:nvSpPr>
        <dsp:cNvPr id="0" name=""/>
        <dsp:cNvSpPr/>
      </dsp:nvSpPr>
      <dsp:spPr>
        <a:xfrm>
          <a:off x="0" y="16001"/>
          <a:ext cx="8280919" cy="994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smtClean="0"/>
            <a:t>Eliminar las barreras financieras de acceso a los servicios de salud</a:t>
          </a:r>
          <a:endParaRPr lang="es-MX" sz="2500" kern="1200"/>
        </a:p>
      </dsp:txBody>
      <dsp:txXfrm>
        <a:off x="48547" y="64548"/>
        <a:ext cx="8183825" cy="897406"/>
      </dsp:txXfrm>
    </dsp:sp>
    <dsp:sp modelId="{DA6D1900-A7AE-480D-9513-AF9F74373B2A}">
      <dsp:nvSpPr>
        <dsp:cNvPr id="0" name=""/>
        <dsp:cNvSpPr/>
      </dsp:nvSpPr>
      <dsp:spPr>
        <a:xfrm>
          <a:off x="0" y="1082501"/>
          <a:ext cx="8280919" cy="9945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smtClean="0"/>
            <a:t>Reducir el gasto de bolsillo</a:t>
          </a:r>
          <a:endParaRPr lang="es-MX" sz="2500" kern="1200"/>
        </a:p>
      </dsp:txBody>
      <dsp:txXfrm>
        <a:off x="48547" y="1131048"/>
        <a:ext cx="8183825" cy="897406"/>
      </dsp:txXfrm>
    </dsp:sp>
    <dsp:sp modelId="{F5681359-7D7A-4B32-9BDC-24AAFCCD0225}">
      <dsp:nvSpPr>
        <dsp:cNvPr id="0" name=""/>
        <dsp:cNvSpPr/>
      </dsp:nvSpPr>
      <dsp:spPr>
        <a:xfrm>
          <a:off x="0" y="2077001"/>
          <a:ext cx="8280919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smtClean="0"/>
            <a:t>Eliminar el gasto catastrófico / empobrecedor</a:t>
          </a:r>
          <a:endParaRPr lang="es-MX" sz="2000" kern="1200"/>
        </a:p>
      </dsp:txBody>
      <dsp:txXfrm>
        <a:off x="0" y="2077001"/>
        <a:ext cx="8280919" cy="414000"/>
      </dsp:txXfrm>
    </dsp:sp>
    <dsp:sp modelId="{26B4F332-340F-4F4D-ACBB-B1E5F42C15A6}">
      <dsp:nvSpPr>
        <dsp:cNvPr id="0" name=""/>
        <dsp:cNvSpPr/>
      </dsp:nvSpPr>
      <dsp:spPr>
        <a:xfrm>
          <a:off x="0" y="2491002"/>
          <a:ext cx="8280919" cy="9945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smtClean="0"/>
            <a:t>Elemento de la cobertura universal:</a:t>
          </a:r>
          <a:endParaRPr lang="es-MX" sz="2500" kern="1200"/>
        </a:p>
      </dsp:txBody>
      <dsp:txXfrm>
        <a:off x="48547" y="2539549"/>
        <a:ext cx="8183825" cy="897406"/>
      </dsp:txXfrm>
    </dsp:sp>
    <dsp:sp modelId="{8AB9A91E-FD2F-4B19-8F7A-33D389224FEF}">
      <dsp:nvSpPr>
        <dsp:cNvPr id="0" name=""/>
        <dsp:cNvSpPr/>
      </dsp:nvSpPr>
      <dsp:spPr>
        <a:xfrm>
          <a:off x="0" y="3485502"/>
          <a:ext cx="8280919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smtClean="0"/>
            <a:t>Salud para tod@s</a:t>
          </a:r>
          <a:endParaRPr lang="es-MX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smtClean="0"/>
            <a:t>Oferta adecuada para las necesidades</a:t>
          </a:r>
          <a:endParaRPr lang="es-MX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smtClean="0"/>
            <a:t>Financiamiento</a:t>
          </a:r>
          <a:endParaRPr lang="es-MX" sz="2000" kern="1200"/>
        </a:p>
      </dsp:txBody>
      <dsp:txXfrm>
        <a:off x="0" y="3485502"/>
        <a:ext cx="8280919" cy="1035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37265-CFEA-4C42-A8C2-248E77FA0727}">
      <dsp:nvSpPr>
        <dsp:cNvPr id="0" name=""/>
        <dsp:cNvSpPr/>
      </dsp:nvSpPr>
      <dsp:spPr>
        <a:xfrm>
          <a:off x="0" y="53171"/>
          <a:ext cx="8280919" cy="11138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smtClean="0"/>
            <a:t>Desarrollo del sistema de salud asociada a condición de empleo</a:t>
          </a:r>
          <a:endParaRPr lang="es-MX" sz="2800" kern="1200"/>
        </a:p>
      </dsp:txBody>
      <dsp:txXfrm>
        <a:off x="54373" y="107544"/>
        <a:ext cx="8172173" cy="1005093"/>
      </dsp:txXfrm>
    </dsp:sp>
    <dsp:sp modelId="{E5113C4A-47B3-4A50-8CAE-5A010180F186}">
      <dsp:nvSpPr>
        <dsp:cNvPr id="0" name=""/>
        <dsp:cNvSpPr/>
      </dsp:nvSpPr>
      <dsp:spPr>
        <a:xfrm>
          <a:off x="0" y="1167011"/>
          <a:ext cx="8280919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200" kern="1200" smtClean="0"/>
            <a:t>Perspectivas de crecimiento industrial no logradas</a:t>
          </a:r>
          <a:endParaRPr lang="es-MX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200" kern="1200" smtClean="0"/>
            <a:t>Persistencia de población no protegida</a:t>
          </a:r>
          <a:endParaRPr lang="es-MX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200" kern="1200" smtClean="0"/>
            <a:t>Empobrecimiento asociado a gastos catastróficos</a:t>
          </a:r>
          <a:endParaRPr lang="es-MX" sz="2200" kern="1200"/>
        </a:p>
      </dsp:txBody>
      <dsp:txXfrm>
        <a:off x="0" y="1167011"/>
        <a:ext cx="8280919" cy="1130220"/>
      </dsp:txXfrm>
    </dsp:sp>
    <dsp:sp modelId="{758AA7A4-E668-448E-9896-3F4026371062}">
      <dsp:nvSpPr>
        <dsp:cNvPr id="0" name=""/>
        <dsp:cNvSpPr/>
      </dsp:nvSpPr>
      <dsp:spPr>
        <a:xfrm>
          <a:off x="0" y="2297231"/>
          <a:ext cx="8280919" cy="111383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smtClean="0"/>
            <a:t>Escenario actual</a:t>
          </a:r>
          <a:endParaRPr lang="es-MX" sz="2800" kern="1200"/>
        </a:p>
      </dsp:txBody>
      <dsp:txXfrm>
        <a:off x="54373" y="2351604"/>
        <a:ext cx="8172173" cy="1005093"/>
      </dsp:txXfrm>
    </dsp:sp>
    <dsp:sp modelId="{0DB95809-907E-4457-AA48-81100872D928}">
      <dsp:nvSpPr>
        <dsp:cNvPr id="0" name=""/>
        <dsp:cNvSpPr/>
      </dsp:nvSpPr>
      <dsp:spPr>
        <a:xfrm>
          <a:off x="0" y="3411072"/>
          <a:ext cx="8280919" cy="107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200" kern="1200" smtClean="0"/>
            <a:t>Desempleo por arriba de los niveles previos a la crisis de 2010</a:t>
          </a:r>
          <a:endParaRPr lang="es-MX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200" kern="1200" smtClean="0"/>
            <a:t>Incrementado la proporción de  auto-empleados o trabajadores sin prestaciones</a:t>
          </a:r>
          <a:endParaRPr lang="es-MX" sz="2200" kern="1200"/>
        </a:p>
      </dsp:txBody>
      <dsp:txXfrm>
        <a:off x="0" y="3411072"/>
        <a:ext cx="8280919" cy="10722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03453-52D1-4675-8053-8592DA310400}">
      <dsp:nvSpPr>
        <dsp:cNvPr id="0" name=""/>
        <dsp:cNvSpPr/>
      </dsp:nvSpPr>
      <dsp:spPr>
        <a:xfrm>
          <a:off x="0" y="66200"/>
          <a:ext cx="8280919" cy="12314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smtClean="0"/>
            <a:t>Sistema de Protección Social en Salud</a:t>
          </a:r>
          <a:endParaRPr lang="es-MX" sz="3100" kern="1200"/>
        </a:p>
      </dsp:txBody>
      <dsp:txXfrm>
        <a:off x="60116" y="126316"/>
        <a:ext cx="8160687" cy="1111247"/>
      </dsp:txXfrm>
    </dsp:sp>
    <dsp:sp modelId="{01DA141C-2117-4F92-BB0D-4B429256BE42}">
      <dsp:nvSpPr>
        <dsp:cNvPr id="0" name=""/>
        <dsp:cNvSpPr/>
      </dsp:nvSpPr>
      <dsp:spPr>
        <a:xfrm>
          <a:off x="0" y="1297680"/>
          <a:ext cx="8280919" cy="118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400" kern="1200" smtClean="0"/>
            <a:t>Reforma de 2003</a:t>
          </a:r>
          <a:endParaRPr lang="es-MX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400" kern="1200" smtClean="0"/>
            <a:t>Contexto en 2000: 3.5% de hogares con gastos catatróficos, 50% del gasto de salud era de bolsillo</a:t>
          </a:r>
          <a:endParaRPr lang="es-MX" sz="2400" kern="1200"/>
        </a:p>
      </dsp:txBody>
      <dsp:txXfrm>
        <a:off x="0" y="1297680"/>
        <a:ext cx="8280919" cy="1187145"/>
      </dsp:txXfrm>
    </dsp:sp>
    <dsp:sp modelId="{E8F41490-66B7-41D9-B2F3-A172068CBCA8}">
      <dsp:nvSpPr>
        <dsp:cNvPr id="0" name=""/>
        <dsp:cNvSpPr/>
      </dsp:nvSpPr>
      <dsp:spPr>
        <a:xfrm>
          <a:off x="0" y="2484825"/>
          <a:ext cx="8280919" cy="123147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smtClean="0"/>
            <a:t>Complementar la oferta de protección para la población sin seguridad social</a:t>
          </a:r>
          <a:endParaRPr lang="es-MX" sz="3100" kern="1200"/>
        </a:p>
      </dsp:txBody>
      <dsp:txXfrm>
        <a:off x="60116" y="2544941"/>
        <a:ext cx="8160687" cy="1111247"/>
      </dsp:txXfrm>
    </dsp:sp>
    <dsp:sp modelId="{CFF90655-8F53-4BB2-BFC8-6FF8E5DBB185}">
      <dsp:nvSpPr>
        <dsp:cNvPr id="0" name=""/>
        <dsp:cNvSpPr/>
      </dsp:nvSpPr>
      <dsp:spPr>
        <a:xfrm>
          <a:off x="0" y="3716305"/>
          <a:ext cx="8280919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400" kern="1200" smtClean="0"/>
            <a:t>Objetivo: asegurar a la población sin seguridad social para 2010</a:t>
          </a:r>
          <a:endParaRPr lang="es-MX" sz="2400" kern="1200"/>
        </a:p>
      </dsp:txBody>
      <dsp:txXfrm>
        <a:off x="0" y="3716305"/>
        <a:ext cx="8280919" cy="7539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6ECBC-2DC9-45D6-84F7-70D02F382360}">
      <dsp:nvSpPr>
        <dsp:cNvPr id="0" name=""/>
        <dsp:cNvSpPr/>
      </dsp:nvSpPr>
      <dsp:spPr>
        <a:xfrm>
          <a:off x="0" y="14516"/>
          <a:ext cx="8280919" cy="13911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800" kern="1200" smtClean="0"/>
            <a:t>Nivel socioeconómico</a:t>
          </a:r>
          <a:endParaRPr lang="es-MX" sz="5800" kern="1200"/>
        </a:p>
      </dsp:txBody>
      <dsp:txXfrm>
        <a:off x="67909" y="82425"/>
        <a:ext cx="8145101" cy="1255312"/>
      </dsp:txXfrm>
    </dsp:sp>
    <dsp:sp modelId="{CB13891B-55E8-4242-BE36-45D02627A128}">
      <dsp:nvSpPr>
        <dsp:cNvPr id="0" name=""/>
        <dsp:cNvSpPr/>
      </dsp:nvSpPr>
      <dsp:spPr>
        <a:xfrm>
          <a:off x="0" y="1572686"/>
          <a:ext cx="8280919" cy="139113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800" kern="1200" smtClean="0"/>
            <a:t>Lugar de residencia</a:t>
          </a:r>
          <a:endParaRPr lang="es-MX" sz="5800" kern="1200"/>
        </a:p>
      </dsp:txBody>
      <dsp:txXfrm>
        <a:off x="67909" y="1640595"/>
        <a:ext cx="8145101" cy="1255312"/>
      </dsp:txXfrm>
    </dsp:sp>
    <dsp:sp modelId="{8ED79C6B-2FD4-49E6-B329-1E5E0C36CD89}">
      <dsp:nvSpPr>
        <dsp:cNvPr id="0" name=""/>
        <dsp:cNvSpPr/>
      </dsp:nvSpPr>
      <dsp:spPr>
        <a:xfrm>
          <a:off x="0" y="3130857"/>
          <a:ext cx="8280919" cy="139113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800" kern="1200" smtClean="0"/>
            <a:t>Aspectos demográficos</a:t>
          </a:r>
          <a:endParaRPr lang="es-MX" sz="5800" kern="1200"/>
        </a:p>
      </dsp:txBody>
      <dsp:txXfrm>
        <a:off x="67909" y="3198766"/>
        <a:ext cx="8145101" cy="1255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C0469-DDB4-4A96-A8BE-0E40BED0205D}">
      <dsp:nvSpPr>
        <dsp:cNvPr id="0" name=""/>
        <dsp:cNvSpPr/>
      </dsp:nvSpPr>
      <dsp:spPr>
        <a:xfrm>
          <a:off x="0" y="615626"/>
          <a:ext cx="8280919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smtClean="0"/>
            <a:t>Calidad</a:t>
          </a:r>
          <a:endParaRPr lang="es-MX" sz="6500" kern="1200"/>
        </a:p>
      </dsp:txBody>
      <dsp:txXfrm>
        <a:off x="76105" y="691731"/>
        <a:ext cx="8128709" cy="1406815"/>
      </dsp:txXfrm>
    </dsp:sp>
    <dsp:sp modelId="{0DFA2AC9-FB18-4741-AF79-43D672C7274F}">
      <dsp:nvSpPr>
        <dsp:cNvPr id="0" name=""/>
        <dsp:cNvSpPr/>
      </dsp:nvSpPr>
      <dsp:spPr>
        <a:xfrm>
          <a:off x="0" y="2361851"/>
          <a:ext cx="8280919" cy="155902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smtClean="0"/>
            <a:t>Calidez</a:t>
          </a:r>
          <a:endParaRPr lang="es-MX" sz="6500" kern="1200"/>
        </a:p>
      </dsp:txBody>
      <dsp:txXfrm>
        <a:off x="76105" y="2437956"/>
        <a:ext cx="8128709" cy="14068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92631-F397-4B21-A781-F319906E3054}">
      <dsp:nvSpPr>
        <dsp:cNvPr id="0" name=""/>
        <dsp:cNvSpPr/>
      </dsp:nvSpPr>
      <dsp:spPr>
        <a:xfrm>
          <a:off x="0" y="152252"/>
          <a:ext cx="8208911" cy="631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smtClean="0">
              <a:latin typeface="Arial" pitchFamily="34" charset="0"/>
              <a:cs typeface="Arial" pitchFamily="34" charset="0"/>
            </a:rPr>
            <a:t>Medida de cobertura efectiva</a:t>
          </a:r>
          <a:endParaRPr lang="es-MX" sz="2700" kern="1200">
            <a:latin typeface="Arial" pitchFamily="34" charset="0"/>
            <a:cs typeface="Arial" pitchFamily="34" charset="0"/>
          </a:endParaRPr>
        </a:p>
      </dsp:txBody>
      <dsp:txXfrm>
        <a:off x="30842" y="183094"/>
        <a:ext cx="8147227" cy="570116"/>
      </dsp:txXfrm>
    </dsp:sp>
    <dsp:sp modelId="{778C3256-2AD7-4C60-8B33-5E16F9850873}">
      <dsp:nvSpPr>
        <dsp:cNvPr id="0" name=""/>
        <dsp:cNvSpPr/>
      </dsp:nvSpPr>
      <dsp:spPr>
        <a:xfrm>
          <a:off x="0" y="784052"/>
          <a:ext cx="8208911" cy="628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dirty="0" smtClean="0">
              <a:latin typeface="Arial" pitchFamily="34" charset="0"/>
              <a:cs typeface="Arial" pitchFamily="34" charset="0"/>
            </a:rPr>
            <a:t>Cobertura de intervenciones en la población con necesidad con ajuste por calidad</a:t>
          </a:r>
          <a:endParaRPr lang="es-MX" sz="2100" kern="1200" dirty="0">
            <a:latin typeface="Arial" pitchFamily="34" charset="0"/>
            <a:cs typeface="Arial" pitchFamily="34" charset="0"/>
          </a:endParaRPr>
        </a:p>
      </dsp:txBody>
      <dsp:txXfrm>
        <a:off x="0" y="784052"/>
        <a:ext cx="8208911" cy="628762"/>
      </dsp:txXfrm>
    </dsp:sp>
    <dsp:sp modelId="{8B00019C-FC2F-45E2-9D27-AE7F704999EF}">
      <dsp:nvSpPr>
        <dsp:cNvPr id="0" name=""/>
        <dsp:cNvSpPr/>
      </dsp:nvSpPr>
      <dsp:spPr>
        <a:xfrm>
          <a:off x="0" y="1412815"/>
          <a:ext cx="8208911" cy="6318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smtClean="0">
              <a:latin typeface="Arial" pitchFamily="34" charset="0"/>
              <a:cs typeface="Arial" pitchFamily="34" charset="0"/>
            </a:rPr>
            <a:t>Medidas de nivel socioeconómico</a:t>
          </a:r>
          <a:endParaRPr lang="es-MX" sz="2700" kern="1200">
            <a:latin typeface="Arial" pitchFamily="34" charset="0"/>
            <a:cs typeface="Arial" pitchFamily="34" charset="0"/>
          </a:endParaRPr>
        </a:p>
      </dsp:txBody>
      <dsp:txXfrm>
        <a:off x="30842" y="1443657"/>
        <a:ext cx="8147227" cy="570116"/>
      </dsp:txXfrm>
    </dsp:sp>
    <dsp:sp modelId="{0F129734-C06D-4E9A-A91B-3755ECE02F04}">
      <dsp:nvSpPr>
        <dsp:cNvPr id="0" name=""/>
        <dsp:cNvSpPr/>
      </dsp:nvSpPr>
      <dsp:spPr>
        <a:xfrm>
          <a:off x="0" y="2044614"/>
          <a:ext cx="8208911" cy="684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smtClean="0">
              <a:latin typeface="Arial" pitchFamily="34" charset="0"/>
              <a:cs typeface="Arial" pitchFamily="34" charset="0"/>
            </a:rPr>
            <a:t>Quintiles, enfoque para aproximar ingreso</a:t>
          </a:r>
          <a:endParaRPr lang="es-MX" sz="2100" kern="1200">
            <a:latin typeface="Arial" pitchFamily="34" charset="0"/>
            <a:cs typeface="Arial" pitchFamily="34" charset="0"/>
          </a:endParaRP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smtClean="0">
              <a:latin typeface="Arial" pitchFamily="34" charset="0"/>
              <a:cs typeface="Arial" pitchFamily="34" charset="0"/>
            </a:rPr>
            <a:t>Pobreza multidimensional</a:t>
          </a:r>
          <a:endParaRPr lang="es-MX" sz="2100" kern="1200">
            <a:latin typeface="Arial" pitchFamily="34" charset="0"/>
            <a:cs typeface="Arial" pitchFamily="34" charset="0"/>
          </a:endParaRPr>
        </a:p>
      </dsp:txBody>
      <dsp:txXfrm>
        <a:off x="0" y="2044614"/>
        <a:ext cx="8208911" cy="684652"/>
      </dsp:txXfrm>
    </dsp:sp>
    <dsp:sp modelId="{183B607A-46F8-40C5-9BFC-1E054F7E37C2}">
      <dsp:nvSpPr>
        <dsp:cNvPr id="0" name=""/>
        <dsp:cNvSpPr/>
      </dsp:nvSpPr>
      <dsp:spPr>
        <a:xfrm>
          <a:off x="0" y="2729267"/>
          <a:ext cx="8208911" cy="6318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smtClean="0">
              <a:latin typeface="Arial" pitchFamily="34" charset="0"/>
              <a:cs typeface="Arial" pitchFamily="34" charset="0"/>
            </a:rPr>
            <a:t>Análisis de tendencias en las brechas (2006-2012)</a:t>
          </a:r>
          <a:endParaRPr lang="es-MX" sz="2700" kern="1200">
            <a:latin typeface="Arial" pitchFamily="34" charset="0"/>
            <a:cs typeface="Arial" pitchFamily="34" charset="0"/>
          </a:endParaRPr>
        </a:p>
      </dsp:txBody>
      <dsp:txXfrm>
        <a:off x="30842" y="2760109"/>
        <a:ext cx="8147227" cy="570116"/>
      </dsp:txXfrm>
    </dsp:sp>
    <dsp:sp modelId="{7F1D5EBB-E572-4915-9A45-144AEA1C522A}">
      <dsp:nvSpPr>
        <dsp:cNvPr id="0" name=""/>
        <dsp:cNvSpPr/>
      </dsp:nvSpPr>
      <dsp:spPr>
        <a:xfrm>
          <a:off x="0" y="3361067"/>
          <a:ext cx="8208911" cy="447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smtClean="0">
              <a:latin typeface="Arial" pitchFamily="34" charset="0"/>
              <a:cs typeface="Arial" pitchFamily="34" charset="0"/>
            </a:rPr>
            <a:t>En exploración generar medida para 2000</a:t>
          </a:r>
          <a:endParaRPr lang="es-MX" sz="2100" kern="1200">
            <a:latin typeface="Arial" pitchFamily="34" charset="0"/>
            <a:cs typeface="Arial" pitchFamily="34" charset="0"/>
          </a:endParaRPr>
        </a:p>
      </dsp:txBody>
      <dsp:txXfrm>
        <a:off x="0" y="3361067"/>
        <a:ext cx="8208911" cy="4471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0.14759</cdr:x>
      <cdr:y>0.02455</cdr:y>
    </cdr:from>
    <cdr:to>
      <cdr:x>0.86345</cdr:x>
      <cdr:y>0.0982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19176" y="95250"/>
          <a:ext cx="494347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7DB10-FFB1-4BCC-AEFC-ACB8C39C1D20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839FF-D45E-47BD-AD47-466D84E5248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719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66B6E-9AE7-445E-A2BF-996D1A4BA6F6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3E033-7565-4D95-9555-EEF0AD42990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1829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519-3875-47C8-BC8D-51920827865C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630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76562-1D74-468B-A836-51944A3EE7FF}" type="slidenum">
              <a:rPr lang="es-MX" smtClean="0"/>
              <a:pPr/>
              <a:t>32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229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76562-1D74-468B-A836-51944A3EE7FF}" type="slidenum">
              <a:rPr lang="es-MX" smtClean="0"/>
              <a:pPr/>
              <a:t>35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022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EED388-7F1F-4FE3-87E8-7E8EED4766F6}" type="slidenum">
              <a:rPr lang="es-MX" smtClean="0"/>
              <a:pPr>
                <a:defRPr/>
              </a:pPr>
              <a:t>51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EED388-7F1F-4FE3-87E8-7E8EED4766F6}" type="slidenum">
              <a:rPr lang="es-MX" smtClean="0"/>
              <a:pPr>
                <a:defRPr/>
              </a:pPr>
              <a:t>52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3429000"/>
            <a:ext cx="7772400" cy="1470025"/>
          </a:xfrm>
        </p:spPr>
        <p:txBody>
          <a:bodyPr/>
          <a:lstStyle>
            <a:lvl1pPr algn="l">
              <a:defRPr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5013176"/>
            <a:ext cx="6400800" cy="936104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pic>
        <p:nvPicPr>
          <p:cNvPr id="13" name="12 Imagen" descr="flechas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5400000">
            <a:off x="7810076" y="357980"/>
            <a:ext cx="1431256" cy="1236592"/>
          </a:xfrm>
          <a:prstGeom prst="rect">
            <a:avLst/>
          </a:prstGeom>
        </p:spPr>
      </p:pic>
      <p:pic>
        <p:nvPicPr>
          <p:cNvPr id="8" name="7 Imagen" descr="logo-5aniversario-CIEE.gif"/>
          <p:cNvPicPr>
            <a:picLocks noChangeAspect="1"/>
          </p:cNvPicPr>
          <p:nvPr userDrawn="1"/>
        </p:nvPicPr>
        <p:blipFill>
          <a:blip r:embed="rId3" cstate="print"/>
          <a:srcRect r="56522"/>
          <a:stretch>
            <a:fillRect/>
          </a:stretch>
        </p:blipFill>
        <p:spPr>
          <a:xfrm>
            <a:off x="251520" y="5661248"/>
            <a:ext cx="1440160" cy="959104"/>
          </a:xfrm>
          <a:prstGeom prst="rect">
            <a:avLst/>
          </a:prstGeom>
        </p:spPr>
      </p:pic>
      <p:pic>
        <p:nvPicPr>
          <p:cNvPr id="9" name="Picture 2" descr="http://local.insp.mx/images/stories/General/images/logos/insp_72.gi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4664"/>
            <a:ext cx="3500388" cy="115063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9477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5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11430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280920" cy="4536504"/>
          </a:xfr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fld id="{08CFA348-3419-45D2-8055-C7DA4024A697}" type="datetimeFigureOut">
              <a:rPr lang="es-MX" smtClean="0"/>
              <a:pPr/>
              <a:t>24/04/2013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29600" cy="11430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552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30552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3955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CFA348-3419-45D2-8055-C7DA4024A697}" type="datetimeFigureOut">
              <a:rPr lang="es-MX" smtClean="0"/>
              <a:pPr/>
              <a:t>24/04/2013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9E1A94-F37A-4E82-A9CE-379FB84A63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pic>
        <p:nvPicPr>
          <p:cNvPr id="6" name="5 Imagen" descr="flechas.gif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 rot="10800000">
            <a:off x="8100392" y="6111427"/>
            <a:ext cx="864096" cy="746571"/>
          </a:xfrm>
          <a:prstGeom prst="rect">
            <a:avLst/>
          </a:prstGeom>
        </p:spPr>
      </p:pic>
      <p:pic>
        <p:nvPicPr>
          <p:cNvPr id="9" name="8 Imagen" descr="logo-5aniversario-CIEE.gif"/>
          <p:cNvPicPr>
            <a:picLocks noChangeAspect="1"/>
          </p:cNvPicPr>
          <p:nvPr userDrawn="1"/>
        </p:nvPicPr>
        <p:blipFill>
          <a:blip r:embed="rId16" cstate="print"/>
          <a:srcRect r="57143"/>
          <a:stretch>
            <a:fillRect/>
          </a:stretch>
        </p:blipFill>
        <p:spPr>
          <a:xfrm>
            <a:off x="1907704" y="6237312"/>
            <a:ext cx="648072" cy="437851"/>
          </a:xfrm>
          <a:prstGeom prst="rect">
            <a:avLst/>
          </a:prstGeom>
        </p:spPr>
      </p:pic>
      <p:pic>
        <p:nvPicPr>
          <p:cNvPr id="11" name="Picture 2" descr="http://local.insp.mx/images/stories/General/images/logos/insp_72.gif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95536" y="6165304"/>
            <a:ext cx="1429203" cy="46980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accent5">
              <a:lumMod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accent5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5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accent5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accent5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3752" y="2636912"/>
            <a:ext cx="8566720" cy="1470025"/>
          </a:xfrm>
        </p:spPr>
        <p:txBody>
          <a:bodyPr/>
          <a:lstStyle/>
          <a:p>
            <a:r>
              <a:rPr lang="es-MX" dirty="0" smtClean="0"/>
              <a:t>Protección social en salud en México: avances y retos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4437112"/>
            <a:ext cx="6400800" cy="936104"/>
          </a:xfrm>
        </p:spPr>
        <p:txBody>
          <a:bodyPr/>
          <a:lstStyle/>
          <a:p>
            <a:r>
              <a:rPr lang="es-MX" dirty="0" smtClean="0"/>
              <a:t>Juan Pablo Gutiérrez</a:t>
            </a:r>
          </a:p>
          <a:p>
            <a:r>
              <a:rPr lang="es-MX" dirty="0" smtClean="0"/>
              <a:t>jpgutier@insp.mx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07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200" dirty="0" err="1" smtClean="0"/>
              <a:t>Rendimientos</a:t>
            </a:r>
            <a:r>
              <a:rPr lang="en-GB" sz="3200" dirty="0" smtClean="0"/>
              <a:t> en </a:t>
            </a:r>
            <a:r>
              <a:rPr lang="en-GB" sz="3200" dirty="0" err="1" smtClean="0"/>
              <a:t>ingresos</a:t>
            </a:r>
            <a:r>
              <a:rPr lang="en-GB" sz="3200" dirty="0" smtClean="0"/>
              <a:t> del capital </a:t>
            </a:r>
            <a:r>
              <a:rPr lang="en-GB" sz="3200" dirty="0" err="1" smtClean="0"/>
              <a:t>salud</a:t>
            </a:r>
            <a:r>
              <a:rPr lang="en-GB" sz="3200" dirty="0" smtClean="0"/>
              <a:t> en México </a:t>
            </a:r>
            <a:r>
              <a:rPr lang="en-GB" sz="3200" dirty="0" err="1" smtClean="0"/>
              <a:t>por</a:t>
            </a:r>
            <a:r>
              <a:rPr lang="en-GB" sz="3200" dirty="0" smtClean="0"/>
              <a:t> </a:t>
            </a:r>
            <a:r>
              <a:rPr lang="en-GB" sz="3200" dirty="0" err="1" smtClean="0"/>
              <a:t>sexo</a:t>
            </a:r>
            <a:endParaRPr lang="en-GB" sz="32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909501"/>
              </p:ext>
            </p:extLst>
          </p:nvPr>
        </p:nvGraphicFramePr>
        <p:xfrm>
          <a:off x="683568" y="1700808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460492" y="400506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***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024861" y="422108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***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3825061" y="428380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***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5121205" y="263691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***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5652120" y="236257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***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948264" y="177281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***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513428" y="166928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***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4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Salud y capital humano</a:t>
            </a:r>
            <a:endParaRPr lang="es-MX" dirty="0"/>
          </a:p>
        </p:txBody>
      </p:sp>
      <p:pic>
        <p:nvPicPr>
          <p:cNvPr id="5" name="4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94572"/>
            <a:ext cx="7416824" cy="465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23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Protección en salud</a:t>
            </a:r>
            <a:endParaRPr lang="es-MX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8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Protección social en salud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870747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25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Trayectoria de la protección en salud en México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302257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9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Abordaje a la protección social en salud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22819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6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40960" cy="1143000"/>
          </a:xfrm>
        </p:spPr>
        <p:txBody>
          <a:bodyPr/>
          <a:lstStyle/>
          <a:p>
            <a:pPr algn="l"/>
            <a:r>
              <a:rPr lang="es-MX" sz="3200" dirty="0" smtClean="0">
                <a:latin typeface="Arial" pitchFamily="34" charset="0"/>
                <a:cs typeface="Arial" pitchFamily="34" charset="0"/>
              </a:rPr>
              <a:t>Evolución de la protección en salud en México: 2000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67740"/>
              </p:ext>
            </p:extLst>
          </p:nvPr>
        </p:nvGraphicFramePr>
        <p:xfrm>
          <a:off x="467544" y="1844824"/>
          <a:ext cx="835292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220072" y="361720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55.8 millones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3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40960" cy="1143000"/>
          </a:xfrm>
        </p:spPr>
        <p:txBody>
          <a:bodyPr/>
          <a:lstStyle/>
          <a:p>
            <a:pPr algn="l"/>
            <a:r>
              <a:rPr lang="es-MX" sz="3200" dirty="0" smtClean="0">
                <a:latin typeface="Arial" pitchFamily="34" charset="0"/>
                <a:cs typeface="Arial" pitchFamily="34" charset="0"/>
              </a:rPr>
              <a:t>Evolución de la protección en salud en México: 2006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9632" y="198884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10.7 millones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039241"/>
              </p:ext>
            </p:extLst>
          </p:nvPr>
        </p:nvGraphicFramePr>
        <p:xfrm>
          <a:off x="611560" y="1772816"/>
          <a:ext cx="79208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932040" y="278092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52.0 millones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9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40960" cy="1143000"/>
          </a:xfrm>
        </p:spPr>
        <p:txBody>
          <a:bodyPr/>
          <a:lstStyle/>
          <a:p>
            <a:pPr algn="l"/>
            <a:r>
              <a:rPr lang="es-MX" sz="3200" dirty="0" smtClean="0">
                <a:latin typeface="Arial" pitchFamily="34" charset="0"/>
                <a:cs typeface="Arial" pitchFamily="34" charset="0"/>
              </a:rPr>
              <a:t>Evolución de la protección en salud en México: 2012 (sin ajustes)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724082"/>
              </p:ext>
            </p:extLst>
          </p:nvPr>
        </p:nvGraphicFramePr>
        <p:xfrm>
          <a:off x="199436" y="1952287"/>
          <a:ext cx="8675783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79512" y="278092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29.2 millones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71800" y="580526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42.0 millones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7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Evolución de la protección en salud en México: 2012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(CON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ajustes)</a:t>
            </a:r>
            <a:endParaRPr lang="es-MX" sz="2200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1134448637"/>
              </p:ext>
            </p:extLst>
          </p:nvPr>
        </p:nvGraphicFramePr>
        <p:xfrm>
          <a:off x="395536" y="1619672"/>
          <a:ext cx="86409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00963" y="324433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44.4 millones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860032" y="220486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24.6 millones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0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Dimensiones de la cobertura universal en salud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65214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77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/>
          <a:lstStyle/>
          <a:p>
            <a:pPr algn="l"/>
            <a:r>
              <a:rPr lang="es-MX" sz="3200" dirty="0" smtClean="0"/>
              <a:t>La información generada por las </a:t>
            </a:r>
            <a:r>
              <a:rPr lang="es-MX" sz="3200" dirty="0" err="1" smtClean="0"/>
              <a:t>ENSAnut</a:t>
            </a:r>
            <a:r>
              <a:rPr lang="es-MX" sz="3200" dirty="0" smtClean="0"/>
              <a:t> es consistente con datos de INEGI</a:t>
            </a:r>
            <a:endParaRPr lang="es-MX" sz="3200" dirty="0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8437859"/>
              </p:ext>
            </p:extLst>
          </p:nvPr>
        </p:nvGraphicFramePr>
        <p:xfrm>
          <a:off x="301279" y="1769418"/>
          <a:ext cx="8447185" cy="395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207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¿Quiénes son los que han quedado fuera de la protección en salud?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451011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40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5150" y="548680"/>
            <a:ext cx="8229600" cy="936104"/>
          </a:xfrm>
        </p:spPr>
        <p:txBody>
          <a:bodyPr/>
          <a:lstStyle/>
          <a:p>
            <a:pPr algn="l"/>
            <a:r>
              <a:rPr lang="es-MX" sz="2800" dirty="0" smtClean="0"/>
              <a:t>El porcentaje sin protección es similar por quintil socioeconómico</a:t>
            </a:r>
            <a:endParaRPr lang="es-MX" sz="2800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718174083"/>
              </p:ext>
            </p:extLst>
          </p:nvPr>
        </p:nvGraphicFramePr>
        <p:xfrm>
          <a:off x="251520" y="1484784"/>
          <a:ext cx="8424936" cy="4462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003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5150" y="548680"/>
            <a:ext cx="8229600" cy="628316"/>
          </a:xfrm>
        </p:spPr>
        <p:txBody>
          <a:bodyPr/>
          <a:lstStyle/>
          <a:p>
            <a:pPr algn="l"/>
            <a:r>
              <a:rPr lang="es-MX" sz="2800" dirty="0" smtClean="0"/>
              <a:t>Pero el punto de partida en 2006 era heterogéneo</a:t>
            </a:r>
            <a:endParaRPr lang="es-MX" sz="2800" dirty="0"/>
          </a:p>
        </p:txBody>
      </p:sp>
      <p:graphicFrame>
        <p:nvGraphicFramePr>
          <p:cNvPr id="4" name="1 Gráfico"/>
          <p:cNvGraphicFramePr/>
          <p:nvPr>
            <p:extLst>
              <p:ext uri="{D42A27DB-BD31-4B8C-83A1-F6EECF244321}">
                <p14:modId xmlns:p14="http://schemas.microsoft.com/office/powerpoint/2010/main" val="3252549752"/>
              </p:ext>
            </p:extLst>
          </p:nvPr>
        </p:nvGraphicFramePr>
        <p:xfrm>
          <a:off x="395536" y="1278587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4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1988" y="188640"/>
            <a:ext cx="8229600" cy="998984"/>
          </a:xfrm>
        </p:spPr>
        <p:txBody>
          <a:bodyPr/>
          <a:lstStyle/>
          <a:p>
            <a:pPr algn="l"/>
            <a:r>
              <a:rPr lang="es-MX" sz="2800" dirty="0" smtClean="0"/>
              <a:t>Las cifras por entidad reflejan igualmente el avance en la protección de 2006 a…</a:t>
            </a:r>
            <a:endParaRPr lang="es-MX" sz="2800" dirty="0"/>
          </a:p>
        </p:txBody>
      </p:sp>
      <p:graphicFrame>
        <p:nvGraphicFramePr>
          <p:cNvPr id="6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683262"/>
              </p:ext>
            </p:extLst>
          </p:nvPr>
        </p:nvGraphicFramePr>
        <p:xfrm>
          <a:off x="234108" y="1025352"/>
          <a:ext cx="8675783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83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5150" y="548680"/>
            <a:ext cx="8229600" cy="1143000"/>
          </a:xfrm>
        </p:spPr>
        <p:txBody>
          <a:bodyPr/>
          <a:lstStyle/>
          <a:p>
            <a:pPr algn="l"/>
            <a:r>
              <a:rPr lang="es-MX" sz="2800" dirty="0" smtClean="0"/>
              <a:t>…2012, aunque con cierta heterogeneidad entre entidades federativas</a:t>
            </a:r>
            <a:endParaRPr lang="es-MX" sz="2800" dirty="0"/>
          </a:p>
        </p:txBody>
      </p:sp>
      <p:graphicFrame>
        <p:nvGraphicFramePr>
          <p:cNvPr id="4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546264"/>
              </p:ext>
            </p:extLst>
          </p:nvPr>
        </p:nvGraphicFramePr>
        <p:xfrm>
          <a:off x="234108" y="1466365"/>
          <a:ext cx="8675783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9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smtClean="0"/>
              <a:t>Protección en salud por tamaño de localidad de residencia</a:t>
            </a:r>
            <a:endParaRPr lang="es-MX" sz="2800" dirty="0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088000"/>
              </p:ext>
            </p:extLst>
          </p:nvPr>
        </p:nvGraphicFramePr>
        <p:xfrm>
          <a:off x="395536" y="1772816"/>
          <a:ext cx="79928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907704" y="1578496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Porcentaje de la población SIN protección en salud</a:t>
            </a:r>
            <a:endParaRPr lang="es-MX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5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706" y="404664"/>
            <a:ext cx="8229600" cy="1143000"/>
          </a:xfrm>
        </p:spPr>
        <p:txBody>
          <a:bodyPr/>
          <a:lstStyle/>
          <a:p>
            <a:pPr algn="l"/>
            <a:r>
              <a:rPr lang="es-MX" sz="2400" dirty="0" smtClean="0"/>
              <a:t>En términos del perfil demográfico, se observan diferencias entre la población bajo diferentes esquemas de protección en salud</a:t>
            </a:r>
            <a:endParaRPr lang="es-MX" sz="2400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727076" y="1560364"/>
            <a:ext cx="9525" cy="3362325"/>
          </a:xfrm>
          <a:prstGeom prst="rect">
            <a:avLst/>
          </a:pr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848" name="Freeform 8"/>
          <p:cNvSpPr>
            <a:spLocks noEditPoints="1"/>
          </p:cNvSpPr>
          <p:nvPr/>
        </p:nvSpPr>
        <p:spPr bwMode="auto">
          <a:xfrm>
            <a:off x="674688" y="1555601"/>
            <a:ext cx="57150" cy="3371850"/>
          </a:xfrm>
          <a:custGeom>
            <a:avLst/>
            <a:gdLst/>
            <a:ahLst/>
            <a:cxnLst>
              <a:cxn ang="0">
                <a:pos x="0" y="2118"/>
              </a:cxn>
              <a:cxn ang="0">
                <a:pos x="36" y="2118"/>
              </a:cxn>
              <a:cxn ang="0">
                <a:pos x="36" y="2124"/>
              </a:cxn>
              <a:cxn ang="0">
                <a:pos x="0" y="2124"/>
              </a:cxn>
              <a:cxn ang="0">
                <a:pos x="0" y="2118"/>
              </a:cxn>
              <a:cxn ang="0">
                <a:pos x="0" y="1818"/>
              </a:cxn>
              <a:cxn ang="0">
                <a:pos x="36" y="1818"/>
              </a:cxn>
              <a:cxn ang="0">
                <a:pos x="36" y="1824"/>
              </a:cxn>
              <a:cxn ang="0">
                <a:pos x="0" y="1824"/>
              </a:cxn>
              <a:cxn ang="0">
                <a:pos x="0" y="1818"/>
              </a:cxn>
              <a:cxn ang="0">
                <a:pos x="0" y="1512"/>
              </a:cxn>
              <a:cxn ang="0">
                <a:pos x="36" y="1512"/>
              </a:cxn>
              <a:cxn ang="0">
                <a:pos x="36" y="1518"/>
              </a:cxn>
              <a:cxn ang="0">
                <a:pos x="0" y="1518"/>
              </a:cxn>
              <a:cxn ang="0">
                <a:pos x="0" y="1512"/>
              </a:cxn>
              <a:cxn ang="0">
                <a:pos x="0" y="1212"/>
              </a:cxn>
              <a:cxn ang="0">
                <a:pos x="36" y="1212"/>
              </a:cxn>
              <a:cxn ang="0">
                <a:pos x="36" y="1218"/>
              </a:cxn>
              <a:cxn ang="0">
                <a:pos x="0" y="1218"/>
              </a:cxn>
              <a:cxn ang="0">
                <a:pos x="0" y="1212"/>
              </a:cxn>
              <a:cxn ang="0">
                <a:pos x="0" y="912"/>
              </a:cxn>
              <a:cxn ang="0">
                <a:pos x="36" y="912"/>
              </a:cxn>
              <a:cxn ang="0">
                <a:pos x="36" y="918"/>
              </a:cxn>
              <a:cxn ang="0">
                <a:pos x="0" y="918"/>
              </a:cxn>
              <a:cxn ang="0">
                <a:pos x="0" y="912"/>
              </a:cxn>
              <a:cxn ang="0">
                <a:pos x="0" y="606"/>
              </a:cxn>
              <a:cxn ang="0">
                <a:pos x="36" y="606"/>
              </a:cxn>
              <a:cxn ang="0">
                <a:pos x="36" y="612"/>
              </a:cxn>
              <a:cxn ang="0">
                <a:pos x="0" y="612"/>
              </a:cxn>
              <a:cxn ang="0">
                <a:pos x="0" y="606"/>
              </a:cxn>
              <a:cxn ang="0">
                <a:pos x="0" y="306"/>
              </a:cxn>
              <a:cxn ang="0">
                <a:pos x="36" y="306"/>
              </a:cxn>
              <a:cxn ang="0">
                <a:pos x="36" y="312"/>
              </a:cxn>
              <a:cxn ang="0">
                <a:pos x="0" y="312"/>
              </a:cxn>
              <a:cxn ang="0">
                <a:pos x="0" y="306"/>
              </a:cxn>
              <a:cxn ang="0">
                <a:pos x="0" y="0"/>
              </a:cxn>
              <a:cxn ang="0">
                <a:pos x="36" y="0"/>
              </a:cxn>
              <a:cxn ang="0">
                <a:pos x="36" y="6"/>
              </a:cxn>
              <a:cxn ang="0">
                <a:pos x="0" y="6"/>
              </a:cxn>
              <a:cxn ang="0">
                <a:pos x="0" y="0"/>
              </a:cxn>
            </a:cxnLst>
            <a:rect l="0" t="0" r="r" b="b"/>
            <a:pathLst>
              <a:path w="36" h="2124">
                <a:moveTo>
                  <a:pt x="0" y="2118"/>
                </a:moveTo>
                <a:lnTo>
                  <a:pt x="36" y="2118"/>
                </a:lnTo>
                <a:lnTo>
                  <a:pt x="36" y="2124"/>
                </a:lnTo>
                <a:lnTo>
                  <a:pt x="0" y="2124"/>
                </a:lnTo>
                <a:lnTo>
                  <a:pt x="0" y="2118"/>
                </a:lnTo>
                <a:close/>
                <a:moveTo>
                  <a:pt x="0" y="1818"/>
                </a:moveTo>
                <a:lnTo>
                  <a:pt x="36" y="1818"/>
                </a:lnTo>
                <a:lnTo>
                  <a:pt x="36" y="1824"/>
                </a:lnTo>
                <a:lnTo>
                  <a:pt x="0" y="1824"/>
                </a:lnTo>
                <a:lnTo>
                  <a:pt x="0" y="1818"/>
                </a:lnTo>
                <a:close/>
                <a:moveTo>
                  <a:pt x="0" y="1512"/>
                </a:moveTo>
                <a:lnTo>
                  <a:pt x="36" y="1512"/>
                </a:lnTo>
                <a:lnTo>
                  <a:pt x="36" y="1518"/>
                </a:lnTo>
                <a:lnTo>
                  <a:pt x="0" y="1518"/>
                </a:lnTo>
                <a:lnTo>
                  <a:pt x="0" y="1512"/>
                </a:lnTo>
                <a:close/>
                <a:moveTo>
                  <a:pt x="0" y="1212"/>
                </a:moveTo>
                <a:lnTo>
                  <a:pt x="36" y="1212"/>
                </a:lnTo>
                <a:lnTo>
                  <a:pt x="36" y="1218"/>
                </a:lnTo>
                <a:lnTo>
                  <a:pt x="0" y="1218"/>
                </a:lnTo>
                <a:lnTo>
                  <a:pt x="0" y="1212"/>
                </a:lnTo>
                <a:close/>
                <a:moveTo>
                  <a:pt x="0" y="912"/>
                </a:moveTo>
                <a:lnTo>
                  <a:pt x="36" y="912"/>
                </a:lnTo>
                <a:lnTo>
                  <a:pt x="36" y="918"/>
                </a:lnTo>
                <a:lnTo>
                  <a:pt x="0" y="918"/>
                </a:lnTo>
                <a:lnTo>
                  <a:pt x="0" y="912"/>
                </a:lnTo>
                <a:close/>
                <a:moveTo>
                  <a:pt x="0" y="606"/>
                </a:moveTo>
                <a:lnTo>
                  <a:pt x="36" y="606"/>
                </a:lnTo>
                <a:lnTo>
                  <a:pt x="36" y="612"/>
                </a:lnTo>
                <a:lnTo>
                  <a:pt x="0" y="612"/>
                </a:lnTo>
                <a:lnTo>
                  <a:pt x="0" y="606"/>
                </a:lnTo>
                <a:close/>
                <a:moveTo>
                  <a:pt x="0" y="306"/>
                </a:moveTo>
                <a:lnTo>
                  <a:pt x="36" y="306"/>
                </a:lnTo>
                <a:lnTo>
                  <a:pt x="36" y="312"/>
                </a:lnTo>
                <a:lnTo>
                  <a:pt x="0" y="312"/>
                </a:lnTo>
                <a:lnTo>
                  <a:pt x="0" y="306"/>
                </a:lnTo>
                <a:close/>
                <a:moveTo>
                  <a:pt x="0" y="0"/>
                </a:moveTo>
                <a:lnTo>
                  <a:pt x="36" y="0"/>
                </a:lnTo>
                <a:lnTo>
                  <a:pt x="36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31838" y="4917926"/>
            <a:ext cx="7981950" cy="9525"/>
          </a:xfrm>
          <a:prstGeom prst="rect">
            <a:avLst/>
          </a:pr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850" name="Freeform 10"/>
          <p:cNvSpPr>
            <a:spLocks noEditPoints="1"/>
          </p:cNvSpPr>
          <p:nvPr/>
        </p:nvSpPr>
        <p:spPr bwMode="auto">
          <a:xfrm>
            <a:off x="727076" y="4922689"/>
            <a:ext cx="7991475" cy="57150"/>
          </a:xfrm>
          <a:custGeom>
            <a:avLst/>
            <a:gdLst/>
            <a:ahLst/>
            <a:cxnLst>
              <a:cxn ang="0">
                <a:pos x="6" y="36"/>
              </a:cxn>
              <a:cxn ang="0">
                <a:pos x="0" y="0"/>
              </a:cxn>
              <a:cxn ang="0">
                <a:pos x="246" y="0"/>
              </a:cxn>
              <a:cxn ang="0">
                <a:pos x="240" y="36"/>
              </a:cxn>
              <a:cxn ang="0">
                <a:pos x="246" y="0"/>
              </a:cxn>
              <a:cxn ang="0">
                <a:pos x="486" y="36"/>
              </a:cxn>
              <a:cxn ang="0">
                <a:pos x="480" y="0"/>
              </a:cxn>
              <a:cxn ang="0">
                <a:pos x="726" y="0"/>
              </a:cxn>
              <a:cxn ang="0">
                <a:pos x="720" y="36"/>
              </a:cxn>
              <a:cxn ang="0">
                <a:pos x="726" y="0"/>
              </a:cxn>
              <a:cxn ang="0">
                <a:pos x="966" y="36"/>
              </a:cxn>
              <a:cxn ang="0">
                <a:pos x="960" y="0"/>
              </a:cxn>
              <a:cxn ang="0">
                <a:pos x="1206" y="0"/>
              </a:cxn>
              <a:cxn ang="0">
                <a:pos x="1200" y="36"/>
              </a:cxn>
              <a:cxn ang="0">
                <a:pos x="1206" y="0"/>
              </a:cxn>
              <a:cxn ang="0">
                <a:pos x="1446" y="36"/>
              </a:cxn>
              <a:cxn ang="0">
                <a:pos x="1440" y="0"/>
              </a:cxn>
              <a:cxn ang="0">
                <a:pos x="1686" y="0"/>
              </a:cxn>
              <a:cxn ang="0">
                <a:pos x="1680" y="36"/>
              </a:cxn>
              <a:cxn ang="0">
                <a:pos x="1686" y="0"/>
              </a:cxn>
              <a:cxn ang="0">
                <a:pos x="1926" y="36"/>
              </a:cxn>
              <a:cxn ang="0">
                <a:pos x="1920" y="0"/>
              </a:cxn>
              <a:cxn ang="0">
                <a:pos x="2160" y="0"/>
              </a:cxn>
              <a:cxn ang="0">
                <a:pos x="2154" y="36"/>
              </a:cxn>
              <a:cxn ang="0">
                <a:pos x="2160" y="0"/>
              </a:cxn>
              <a:cxn ang="0">
                <a:pos x="2400" y="36"/>
              </a:cxn>
              <a:cxn ang="0">
                <a:pos x="2394" y="0"/>
              </a:cxn>
              <a:cxn ang="0">
                <a:pos x="2640" y="0"/>
              </a:cxn>
              <a:cxn ang="0">
                <a:pos x="2634" y="36"/>
              </a:cxn>
              <a:cxn ang="0">
                <a:pos x="2640" y="0"/>
              </a:cxn>
              <a:cxn ang="0">
                <a:pos x="2880" y="36"/>
              </a:cxn>
              <a:cxn ang="0">
                <a:pos x="2874" y="0"/>
              </a:cxn>
              <a:cxn ang="0">
                <a:pos x="3120" y="0"/>
              </a:cxn>
              <a:cxn ang="0">
                <a:pos x="3114" y="36"/>
              </a:cxn>
              <a:cxn ang="0">
                <a:pos x="3120" y="0"/>
              </a:cxn>
              <a:cxn ang="0">
                <a:pos x="3360" y="36"/>
              </a:cxn>
              <a:cxn ang="0">
                <a:pos x="3354" y="0"/>
              </a:cxn>
              <a:cxn ang="0">
                <a:pos x="3600" y="0"/>
              </a:cxn>
              <a:cxn ang="0">
                <a:pos x="3594" y="36"/>
              </a:cxn>
              <a:cxn ang="0">
                <a:pos x="3600" y="0"/>
              </a:cxn>
              <a:cxn ang="0">
                <a:pos x="3840" y="36"/>
              </a:cxn>
              <a:cxn ang="0">
                <a:pos x="3834" y="0"/>
              </a:cxn>
              <a:cxn ang="0">
                <a:pos x="4080" y="0"/>
              </a:cxn>
              <a:cxn ang="0">
                <a:pos x="4074" y="36"/>
              </a:cxn>
              <a:cxn ang="0">
                <a:pos x="4080" y="0"/>
              </a:cxn>
              <a:cxn ang="0">
                <a:pos x="4320" y="36"/>
              </a:cxn>
              <a:cxn ang="0">
                <a:pos x="4314" y="0"/>
              </a:cxn>
              <a:cxn ang="0">
                <a:pos x="4554" y="0"/>
              </a:cxn>
              <a:cxn ang="0">
                <a:pos x="4548" y="36"/>
              </a:cxn>
              <a:cxn ang="0">
                <a:pos x="4554" y="0"/>
              </a:cxn>
              <a:cxn ang="0">
                <a:pos x="4794" y="36"/>
              </a:cxn>
              <a:cxn ang="0">
                <a:pos x="4788" y="0"/>
              </a:cxn>
              <a:cxn ang="0">
                <a:pos x="5034" y="0"/>
              </a:cxn>
              <a:cxn ang="0">
                <a:pos x="5028" y="36"/>
              </a:cxn>
              <a:cxn ang="0">
                <a:pos x="5034" y="0"/>
              </a:cxn>
            </a:cxnLst>
            <a:rect l="0" t="0" r="r" b="b"/>
            <a:pathLst>
              <a:path w="5034" h="36">
                <a:moveTo>
                  <a:pt x="6" y="0"/>
                </a:moveTo>
                <a:lnTo>
                  <a:pt x="6" y="36"/>
                </a:lnTo>
                <a:lnTo>
                  <a:pt x="0" y="36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246" y="0"/>
                </a:moveTo>
                <a:lnTo>
                  <a:pt x="246" y="36"/>
                </a:lnTo>
                <a:lnTo>
                  <a:pt x="240" y="36"/>
                </a:lnTo>
                <a:lnTo>
                  <a:pt x="240" y="0"/>
                </a:lnTo>
                <a:lnTo>
                  <a:pt x="246" y="0"/>
                </a:lnTo>
                <a:close/>
                <a:moveTo>
                  <a:pt x="486" y="0"/>
                </a:moveTo>
                <a:lnTo>
                  <a:pt x="486" y="36"/>
                </a:lnTo>
                <a:lnTo>
                  <a:pt x="480" y="36"/>
                </a:lnTo>
                <a:lnTo>
                  <a:pt x="480" y="0"/>
                </a:lnTo>
                <a:lnTo>
                  <a:pt x="486" y="0"/>
                </a:lnTo>
                <a:close/>
                <a:moveTo>
                  <a:pt x="726" y="0"/>
                </a:moveTo>
                <a:lnTo>
                  <a:pt x="726" y="36"/>
                </a:lnTo>
                <a:lnTo>
                  <a:pt x="720" y="36"/>
                </a:lnTo>
                <a:lnTo>
                  <a:pt x="720" y="0"/>
                </a:lnTo>
                <a:lnTo>
                  <a:pt x="726" y="0"/>
                </a:lnTo>
                <a:close/>
                <a:moveTo>
                  <a:pt x="966" y="0"/>
                </a:moveTo>
                <a:lnTo>
                  <a:pt x="966" y="36"/>
                </a:lnTo>
                <a:lnTo>
                  <a:pt x="960" y="36"/>
                </a:lnTo>
                <a:lnTo>
                  <a:pt x="960" y="0"/>
                </a:lnTo>
                <a:lnTo>
                  <a:pt x="966" y="0"/>
                </a:lnTo>
                <a:close/>
                <a:moveTo>
                  <a:pt x="1206" y="0"/>
                </a:moveTo>
                <a:lnTo>
                  <a:pt x="1206" y="36"/>
                </a:lnTo>
                <a:lnTo>
                  <a:pt x="1200" y="36"/>
                </a:lnTo>
                <a:lnTo>
                  <a:pt x="1200" y="0"/>
                </a:lnTo>
                <a:lnTo>
                  <a:pt x="1206" y="0"/>
                </a:lnTo>
                <a:close/>
                <a:moveTo>
                  <a:pt x="1446" y="0"/>
                </a:moveTo>
                <a:lnTo>
                  <a:pt x="1446" y="36"/>
                </a:lnTo>
                <a:lnTo>
                  <a:pt x="1440" y="36"/>
                </a:lnTo>
                <a:lnTo>
                  <a:pt x="1440" y="0"/>
                </a:lnTo>
                <a:lnTo>
                  <a:pt x="1446" y="0"/>
                </a:lnTo>
                <a:close/>
                <a:moveTo>
                  <a:pt x="1686" y="0"/>
                </a:moveTo>
                <a:lnTo>
                  <a:pt x="1686" y="36"/>
                </a:lnTo>
                <a:lnTo>
                  <a:pt x="1680" y="36"/>
                </a:lnTo>
                <a:lnTo>
                  <a:pt x="1680" y="0"/>
                </a:lnTo>
                <a:lnTo>
                  <a:pt x="1686" y="0"/>
                </a:lnTo>
                <a:close/>
                <a:moveTo>
                  <a:pt x="1926" y="0"/>
                </a:moveTo>
                <a:lnTo>
                  <a:pt x="1926" y="36"/>
                </a:lnTo>
                <a:lnTo>
                  <a:pt x="1920" y="36"/>
                </a:lnTo>
                <a:lnTo>
                  <a:pt x="1920" y="0"/>
                </a:lnTo>
                <a:lnTo>
                  <a:pt x="1926" y="0"/>
                </a:lnTo>
                <a:close/>
                <a:moveTo>
                  <a:pt x="2160" y="0"/>
                </a:moveTo>
                <a:lnTo>
                  <a:pt x="2160" y="36"/>
                </a:lnTo>
                <a:lnTo>
                  <a:pt x="2154" y="36"/>
                </a:lnTo>
                <a:lnTo>
                  <a:pt x="2154" y="0"/>
                </a:lnTo>
                <a:lnTo>
                  <a:pt x="2160" y="0"/>
                </a:lnTo>
                <a:close/>
                <a:moveTo>
                  <a:pt x="2400" y="0"/>
                </a:moveTo>
                <a:lnTo>
                  <a:pt x="2400" y="36"/>
                </a:lnTo>
                <a:lnTo>
                  <a:pt x="2394" y="36"/>
                </a:lnTo>
                <a:lnTo>
                  <a:pt x="2394" y="0"/>
                </a:lnTo>
                <a:lnTo>
                  <a:pt x="2400" y="0"/>
                </a:lnTo>
                <a:close/>
                <a:moveTo>
                  <a:pt x="2640" y="0"/>
                </a:moveTo>
                <a:lnTo>
                  <a:pt x="2640" y="36"/>
                </a:lnTo>
                <a:lnTo>
                  <a:pt x="2634" y="36"/>
                </a:lnTo>
                <a:lnTo>
                  <a:pt x="2634" y="0"/>
                </a:lnTo>
                <a:lnTo>
                  <a:pt x="2640" y="0"/>
                </a:lnTo>
                <a:close/>
                <a:moveTo>
                  <a:pt x="2880" y="0"/>
                </a:moveTo>
                <a:lnTo>
                  <a:pt x="2880" y="36"/>
                </a:lnTo>
                <a:lnTo>
                  <a:pt x="2874" y="36"/>
                </a:lnTo>
                <a:lnTo>
                  <a:pt x="2874" y="0"/>
                </a:lnTo>
                <a:lnTo>
                  <a:pt x="2880" y="0"/>
                </a:lnTo>
                <a:close/>
                <a:moveTo>
                  <a:pt x="3120" y="0"/>
                </a:moveTo>
                <a:lnTo>
                  <a:pt x="3120" y="36"/>
                </a:lnTo>
                <a:lnTo>
                  <a:pt x="3114" y="36"/>
                </a:lnTo>
                <a:lnTo>
                  <a:pt x="3114" y="0"/>
                </a:lnTo>
                <a:lnTo>
                  <a:pt x="3120" y="0"/>
                </a:lnTo>
                <a:close/>
                <a:moveTo>
                  <a:pt x="3360" y="0"/>
                </a:moveTo>
                <a:lnTo>
                  <a:pt x="3360" y="36"/>
                </a:lnTo>
                <a:lnTo>
                  <a:pt x="3354" y="36"/>
                </a:lnTo>
                <a:lnTo>
                  <a:pt x="3354" y="0"/>
                </a:lnTo>
                <a:lnTo>
                  <a:pt x="3360" y="0"/>
                </a:lnTo>
                <a:close/>
                <a:moveTo>
                  <a:pt x="3600" y="0"/>
                </a:moveTo>
                <a:lnTo>
                  <a:pt x="3600" y="36"/>
                </a:lnTo>
                <a:lnTo>
                  <a:pt x="3594" y="36"/>
                </a:lnTo>
                <a:lnTo>
                  <a:pt x="3594" y="0"/>
                </a:lnTo>
                <a:lnTo>
                  <a:pt x="3600" y="0"/>
                </a:lnTo>
                <a:close/>
                <a:moveTo>
                  <a:pt x="3840" y="0"/>
                </a:moveTo>
                <a:lnTo>
                  <a:pt x="3840" y="36"/>
                </a:lnTo>
                <a:lnTo>
                  <a:pt x="3834" y="36"/>
                </a:lnTo>
                <a:lnTo>
                  <a:pt x="3834" y="0"/>
                </a:lnTo>
                <a:lnTo>
                  <a:pt x="3840" y="0"/>
                </a:lnTo>
                <a:close/>
                <a:moveTo>
                  <a:pt x="4080" y="0"/>
                </a:moveTo>
                <a:lnTo>
                  <a:pt x="4080" y="36"/>
                </a:lnTo>
                <a:lnTo>
                  <a:pt x="4074" y="36"/>
                </a:lnTo>
                <a:lnTo>
                  <a:pt x="4074" y="0"/>
                </a:lnTo>
                <a:lnTo>
                  <a:pt x="4080" y="0"/>
                </a:lnTo>
                <a:close/>
                <a:moveTo>
                  <a:pt x="4320" y="0"/>
                </a:moveTo>
                <a:lnTo>
                  <a:pt x="4320" y="36"/>
                </a:lnTo>
                <a:lnTo>
                  <a:pt x="4314" y="36"/>
                </a:lnTo>
                <a:lnTo>
                  <a:pt x="4314" y="0"/>
                </a:lnTo>
                <a:lnTo>
                  <a:pt x="4320" y="0"/>
                </a:lnTo>
                <a:close/>
                <a:moveTo>
                  <a:pt x="4554" y="0"/>
                </a:moveTo>
                <a:lnTo>
                  <a:pt x="4554" y="36"/>
                </a:lnTo>
                <a:lnTo>
                  <a:pt x="4548" y="36"/>
                </a:lnTo>
                <a:lnTo>
                  <a:pt x="4548" y="0"/>
                </a:lnTo>
                <a:lnTo>
                  <a:pt x="4554" y="0"/>
                </a:lnTo>
                <a:close/>
                <a:moveTo>
                  <a:pt x="4794" y="0"/>
                </a:moveTo>
                <a:lnTo>
                  <a:pt x="4794" y="36"/>
                </a:lnTo>
                <a:lnTo>
                  <a:pt x="4788" y="36"/>
                </a:lnTo>
                <a:lnTo>
                  <a:pt x="4788" y="0"/>
                </a:lnTo>
                <a:lnTo>
                  <a:pt x="4794" y="0"/>
                </a:lnTo>
                <a:close/>
                <a:moveTo>
                  <a:pt x="5034" y="0"/>
                </a:moveTo>
                <a:lnTo>
                  <a:pt x="5034" y="36"/>
                </a:lnTo>
                <a:lnTo>
                  <a:pt x="5028" y="36"/>
                </a:lnTo>
                <a:lnTo>
                  <a:pt x="5028" y="0"/>
                </a:lnTo>
                <a:lnTo>
                  <a:pt x="5034" y="0"/>
                </a:lnTo>
                <a:close/>
              </a:path>
            </a:pathLst>
          </a:cu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894" name="Freeform 54"/>
          <p:cNvSpPr>
            <a:spLocks/>
          </p:cNvSpPr>
          <p:nvPr/>
        </p:nvSpPr>
        <p:spPr bwMode="auto">
          <a:xfrm>
            <a:off x="906463" y="1708001"/>
            <a:ext cx="7640638" cy="3228975"/>
          </a:xfrm>
          <a:custGeom>
            <a:avLst/>
            <a:gdLst/>
            <a:ahLst/>
            <a:cxnLst>
              <a:cxn ang="0">
                <a:pos x="696" y="1897"/>
              </a:cxn>
              <a:cxn ang="0">
                <a:pos x="1319" y="1970"/>
              </a:cxn>
              <a:cxn ang="0">
                <a:pos x="1910" y="644"/>
              </a:cxn>
              <a:cxn ang="0">
                <a:pos x="2557" y="11"/>
              </a:cxn>
              <a:cxn ang="0">
                <a:pos x="2609" y="21"/>
              </a:cxn>
              <a:cxn ang="0">
                <a:pos x="3246" y="1519"/>
              </a:cxn>
              <a:cxn ang="0">
                <a:pos x="3876" y="2422"/>
              </a:cxn>
              <a:cxn ang="0">
                <a:pos x="5152" y="3076"/>
              </a:cxn>
              <a:cxn ang="0">
                <a:pos x="6433" y="3604"/>
              </a:cxn>
              <a:cxn ang="0">
                <a:pos x="7079" y="4104"/>
              </a:cxn>
              <a:cxn ang="0">
                <a:pos x="7712" y="4580"/>
              </a:cxn>
              <a:cxn ang="0">
                <a:pos x="8329" y="4834"/>
              </a:cxn>
              <a:cxn ang="0">
                <a:pos x="9610" y="5074"/>
              </a:cxn>
              <a:cxn ang="0">
                <a:pos x="10888" y="5234"/>
              </a:cxn>
              <a:cxn ang="0">
                <a:pos x="12165" y="5362"/>
              </a:cxn>
              <a:cxn ang="0">
                <a:pos x="12835" y="5393"/>
              </a:cxn>
              <a:cxn ang="0">
                <a:pos x="12162" y="5425"/>
              </a:cxn>
              <a:cxn ang="0">
                <a:pos x="10879" y="5297"/>
              </a:cxn>
              <a:cxn ang="0">
                <a:pos x="9597" y="5137"/>
              </a:cxn>
              <a:cxn ang="0">
                <a:pos x="8318" y="4897"/>
              </a:cxn>
              <a:cxn ang="0">
                <a:pos x="7687" y="4639"/>
              </a:cxn>
              <a:cxn ang="0">
                <a:pos x="7040" y="4155"/>
              </a:cxn>
              <a:cxn ang="0">
                <a:pos x="6406" y="3663"/>
              </a:cxn>
              <a:cxn ang="0">
                <a:pos x="5127" y="3135"/>
              </a:cxn>
              <a:cxn ang="0">
                <a:pos x="3843" y="2477"/>
              </a:cxn>
              <a:cxn ang="0">
                <a:pos x="3193" y="1556"/>
              </a:cxn>
              <a:cxn ang="0">
                <a:pos x="2550" y="46"/>
              </a:cxn>
              <a:cxn ang="0">
                <a:pos x="1962" y="680"/>
              </a:cxn>
              <a:cxn ang="0">
                <a:pos x="1344" y="2015"/>
              </a:cxn>
              <a:cxn ang="0">
                <a:pos x="671" y="1953"/>
              </a:cxn>
              <a:cxn ang="0">
                <a:pos x="15" y="1418"/>
              </a:cxn>
              <a:cxn ang="0">
                <a:pos x="56" y="1369"/>
              </a:cxn>
            </a:cxnLst>
            <a:rect l="0" t="0" r="r" b="b"/>
            <a:pathLst>
              <a:path w="12835" h="5425">
                <a:moveTo>
                  <a:pt x="56" y="1369"/>
                </a:moveTo>
                <a:lnTo>
                  <a:pt x="696" y="1897"/>
                </a:lnTo>
                <a:lnTo>
                  <a:pt x="679" y="1890"/>
                </a:lnTo>
                <a:lnTo>
                  <a:pt x="1319" y="1970"/>
                </a:lnTo>
                <a:lnTo>
                  <a:pt x="1286" y="1988"/>
                </a:lnTo>
                <a:lnTo>
                  <a:pt x="1910" y="644"/>
                </a:lnTo>
                <a:cubicBezTo>
                  <a:pt x="1912" y="640"/>
                  <a:pt x="1914" y="637"/>
                  <a:pt x="1917" y="635"/>
                </a:cubicBezTo>
                <a:lnTo>
                  <a:pt x="2557" y="11"/>
                </a:lnTo>
                <a:cubicBezTo>
                  <a:pt x="2565" y="3"/>
                  <a:pt x="2575" y="0"/>
                  <a:pt x="2586" y="2"/>
                </a:cubicBezTo>
                <a:cubicBezTo>
                  <a:pt x="2596" y="4"/>
                  <a:pt x="2605" y="11"/>
                  <a:pt x="2609" y="21"/>
                </a:cubicBezTo>
                <a:lnTo>
                  <a:pt x="3249" y="1525"/>
                </a:lnTo>
                <a:lnTo>
                  <a:pt x="3246" y="1519"/>
                </a:lnTo>
                <a:lnTo>
                  <a:pt x="3886" y="2431"/>
                </a:lnTo>
                <a:lnTo>
                  <a:pt x="3876" y="2422"/>
                </a:lnTo>
                <a:lnTo>
                  <a:pt x="4516" y="2806"/>
                </a:lnTo>
                <a:lnTo>
                  <a:pt x="5152" y="3076"/>
                </a:lnTo>
                <a:lnTo>
                  <a:pt x="5791" y="3316"/>
                </a:lnTo>
                <a:lnTo>
                  <a:pt x="6433" y="3604"/>
                </a:lnTo>
                <a:cubicBezTo>
                  <a:pt x="6435" y="3605"/>
                  <a:pt x="6437" y="3607"/>
                  <a:pt x="6439" y="3608"/>
                </a:cubicBezTo>
                <a:lnTo>
                  <a:pt x="7079" y="4104"/>
                </a:lnTo>
                <a:lnTo>
                  <a:pt x="7719" y="4584"/>
                </a:lnTo>
                <a:lnTo>
                  <a:pt x="7712" y="4580"/>
                </a:lnTo>
                <a:lnTo>
                  <a:pt x="8336" y="4836"/>
                </a:lnTo>
                <a:lnTo>
                  <a:pt x="8329" y="4834"/>
                </a:lnTo>
                <a:lnTo>
                  <a:pt x="8969" y="4946"/>
                </a:lnTo>
                <a:lnTo>
                  <a:pt x="9610" y="5074"/>
                </a:lnTo>
                <a:lnTo>
                  <a:pt x="10247" y="5138"/>
                </a:lnTo>
                <a:lnTo>
                  <a:pt x="10888" y="5234"/>
                </a:lnTo>
                <a:lnTo>
                  <a:pt x="11528" y="5330"/>
                </a:lnTo>
                <a:lnTo>
                  <a:pt x="12165" y="5362"/>
                </a:lnTo>
                <a:lnTo>
                  <a:pt x="12803" y="5361"/>
                </a:lnTo>
                <a:cubicBezTo>
                  <a:pt x="12821" y="5361"/>
                  <a:pt x="12835" y="5376"/>
                  <a:pt x="12835" y="5393"/>
                </a:cubicBezTo>
                <a:cubicBezTo>
                  <a:pt x="12835" y="5411"/>
                  <a:pt x="12821" y="5425"/>
                  <a:pt x="12803" y="5425"/>
                </a:cubicBezTo>
                <a:lnTo>
                  <a:pt x="12162" y="5425"/>
                </a:lnTo>
                <a:lnTo>
                  <a:pt x="11519" y="5393"/>
                </a:lnTo>
                <a:lnTo>
                  <a:pt x="10879" y="5297"/>
                </a:lnTo>
                <a:lnTo>
                  <a:pt x="10240" y="5201"/>
                </a:lnTo>
                <a:lnTo>
                  <a:pt x="9597" y="5137"/>
                </a:lnTo>
                <a:lnTo>
                  <a:pt x="8958" y="5009"/>
                </a:lnTo>
                <a:lnTo>
                  <a:pt x="8318" y="4897"/>
                </a:lnTo>
                <a:cubicBezTo>
                  <a:pt x="8316" y="4897"/>
                  <a:pt x="8313" y="4896"/>
                  <a:pt x="8311" y="4895"/>
                </a:cubicBezTo>
                <a:lnTo>
                  <a:pt x="7687" y="4639"/>
                </a:lnTo>
                <a:cubicBezTo>
                  <a:pt x="7685" y="4638"/>
                  <a:pt x="7682" y="4637"/>
                  <a:pt x="7680" y="4635"/>
                </a:cubicBezTo>
                <a:lnTo>
                  <a:pt x="7040" y="4155"/>
                </a:lnTo>
                <a:lnTo>
                  <a:pt x="6400" y="3659"/>
                </a:lnTo>
                <a:lnTo>
                  <a:pt x="6406" y="3663"/>
                </a:lnTo>
                <a:lnTo>
                  <a:pt x="5768" y="3375"/>
                </a:lnTo>
                <a:lnTo>
                  <a:pt x="5127" y="3135"/>
                </a:lnTo>
                <a:lnTo>
                  <a:pt x="4483" y="2861"/>
                </a:lnTo>
                <a:lnTo>
                  <a:pt x="3843" y="2477"/>
                </a:lnTo>
                <a:cubicBezTo>
                  <a:pt x="3839" y="2475"/>
                  <a:pt x="3836" y="2472"/>
                  <a:pt x="3833" y="2468"/>
                </a:cubicBezTo>
                <a:lnTo>
                  <a:pt x="3193" y="1556"/>
                </a:lnTo>
                <a:cubicBezTo>
                  <a:pt x="3192" y="1554"/>
                  <a:pt x="3191" y="1552"/>
                  <a:pt x="3190" y="1550"/>
                </a:cubicBezTo>
                <a:lnTo>
                  <a:pt x="2550" y="46"/>
                </a:lnTo>
                <a:lnTo>
                  <a:pt x="2602" y="56"/>
                </a:lnTo>
                <a:lnTo>
                  <a:pt x="1962" y="680"/>
                </a:lnTo>
                <a:lnTo>
                  <a:pt x="1968" y="671"/>
                </a:lnTo>
                <a:lnTo>
                  <a:pt x="1344" y="2015"/>
                </a:lnTo>
                <a:cubicBezTo>
                  <a:pt x="1339" y="2028"/>
                  <a:pt x="1325" y="2035"/>
                  <a:pt x="1311" y="2033"/>
                </a:cubicBezTo>
                <a:lnTo>
                  <a:pt x="671" y="1953"/>
                </a:lnTo>
                <a:cubicBezTo>
                  <a:pt x="665" y="1952"/>
                  <a:pt x="660" y="1950"/>
                  <a:pt x="655" y="1946"/>
                </a:cubicBezTo>
                <a:lnTo>
                  <a:pt x="15" y="1418"/>
                </a:lnTo>
                <a:cubicBezTo>
                  <a:pt x="1" y="1407"/>
                  <a:pt x="0" y="1387"/>
                  <a:pt x="11" y="1373"/>
                </a:cubicBezTo>
                <a:cubicBezTo>
                  <a:pt x="22" y="1359"/>
                  <a:pt x="42" y="1358"/>
                  <a:pt x="56" y="1369"/>
                </a:cubicBez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937" name="Freeform 97"/>
          <p:cNvSpPr>
            <a:spLocks/>
          </p:cNvSpPr>
          <p:nvPr/>
        </p:nvSpPr>
        <p:spPr bwMode="auto">
          <a:xfrm>
            <a:off x="904876" y="1946126"/>
            <a:ext cx="7642225" cy="2990850"/>
          </a:xfrm>
          <a:custGeom>
            <a:avLst/>
            <a:gdLst/>
            <a:ahLst/>
            <a:cxnLst>
              <a:cxn ang="0">
                <a:pos x="20" y="469"/>
              </a:cxn>
              <a:cxn ang="0">
                <a:pos x="660" y="69"/>
              </a:cxn>
              <a:cxn ang="0">
                <a:pos x="673" y="65"/>
              </a:cxn>
              <a:cxn ang="0">
                <a:pos x="1313" y="1"/>
              </a:cxn>
              <a:cxn ang="0">
                <a:pos x="1340" y="11"/>
              </a:cxn>
              <a:cxn ang="0">
                <a:pos x="1964" y="715"/>
              </a:cxn>
              <a:cxn ang="0">
                <a:pos x="1969" y="722"/>
              </a:cxn>
              <a:cxn ang="0">
                <a:pos x="2609" y="1970"/>
              </a:cxn>
              <a:cxn ang="0">
                <a:pos x="2592" y="1955"/>
              </a:cxn>
              <a:cxn ang="0">
                <a:pos x="3232" y="2211"/>
              </a:cxn>
              <a:cxn ang="0">
                <a:pos x="3213" y="2209"/>
              </a:cxn>
              <a:cxn ang="0">
                <a:pos x="3853" y="2065"/>
              </a:cxn>
              <a:cxn ang="0">
                <a:pos x="3874" y="2067"/>
              </a:cxn>
              <a:cxn ang="0">
                <a:pos x="4514" y="2355"/>
              </a:cxn>
              <a:cxn ang="0">
                <a:pos x="5152" y="2611"/>
              </a:cxn>
              <a:cxn ang="0">
                <a:pos x="5795" y="2948"/>
              </a:cxn>
              <a:cxn ang="0">
                <a:pos x="6438" y="3366"/>
              </a:cxn>
              <a:cxn ang="0">
                <a:pos x="6433" y="3363"/>
              </a:cxn>
              <a:cxn ang="0">
                <a:pos x="7073" y="3635"/>
              </a:cxn>
              <a:cxn ang="0">
                <a:pos x="7715" y="3972"/>
              </a:cxn>
              <a:cxn ang="0">
                <a:pos x="8338" y="4276"/>
              </a:cxn>
              <a:cxn ang="0">
                <a:pos x="8333" y="4274"/>
              </a:cxn>
              <a:cxn ang="0">
                <a:pos x="8973" y="4450"/>
              </a:cxn>
              <a:cxn ang="0">
                <a:pos x="9610" y="4561"/>
              </a:cxn>
              <a:cxn ang="0">
                <a:pos x="10254" y="4754"/>
              </a:cxn>
              <a:cxn ang="0">
                <a:pos x="10890" y="4865"/>
              </a:cxn>
              <a:cxn ang="0">
                <a:pos x="11528" y="4929"/>
              </a:cxn>
              <a:cxn ang="0">
                <a:pos x="12166" y="4961"/>
              </a:cxn>
              <a:cxn ang="0">
                <a:pos x="12804" y="4960"/>
              </a:cxn>
              <a:cxn ang="0">
                <a:pos x="12836" y="4992"/>
              </a:cxn>
              <a:cxn ang="0">
                <a:pos x="12804" y="5024"/>
              </a:cxn>
              <a:cxn ang="0">
                <a:pos x="12163" y="5024"/>
              </a:cxn>
              <a:cxn ang="0">
                <a:pos x="11521" y="4992"/>
              </a:cxn>
              <a:cxn ang="0">
                <a:pos x="10879" y="4928"/>
              </a:cxn>
              <a:cxn ang="0">
                <a:pos x="10235" y="4815"/>
              </a:cxn>
              <a:cxn ang="0">
                <a:pos x="9599" y="4624"/>
              </a:cxn>
              <a:cxn ang="0">
                <a:pos x="8956" y="4511"/>
              </a:cxn>
              <a:cxn ang="0">
                <a:pos x="8316" y="4335"/>
              </a:cxn>
              <a:cxn ang="0">
                <a:pos x="8310" y="4333"/>
              </a:cxn>
              <a:cxn ang="0">
                <a:pos x="7686" y="4029"/>
              </a:cxn>
              <a:cxn ang="0">
                <a:pos x="7048" y="3694"/>
              </a:cxn>
              <a:cxn ang="0">
                <a:pos x="6408" y="3422"/>
              </a:cxn>
              <a:cxn ang="0">
                <a:pos x="6403" y="3419"/>
              </a:cxn>
              <a:cxn ang="0">
                <a:pos x="5766" y="3005"/>
              </a:cxn>
              <a:cxn ang="0">
                <a:pos x="5129" y="2670"/>
              </a:cxn>
              <a:cxn ang="0">
                <a:pos x="4487" y="2414"/>
              </a:cxn>
              <a:cxn ang="0">
                <a:pos x="3847" y="2126"/>
              </a:cxn>
              <a:cxn ang="0">
                <a:pos x="3867" y="2128"/>
              </a:cxn>
              <a:cxn ang="0">
                <a:pos x="3227" y="2272"/>
              </a:cxn>
              <a:cxn ang="0">
                <a:pos x="3209" y="2270"/>
              </a:cxn>
              <a:cxn ang="0">
                <a:pos x="2569" y="2014"/>
              </a:cxn>
              <a:cxn ang="0">
                <a:pos x="2552" y="1999"/>
              </a:cxn>
              <a:cxn ang="0">
                <a:pos x="1912" y="751"/>
              </a:cxn>
              <a:cxn ang="0">
                <a:pos x="1917" y="758"/>
              </a:cxn>
              <a:cxn ang="0">
                <a:pos x="1293" y="54"/>
              </a:cxn>
              <a:cxn ang="0">
                <a:pos x="1320" y="64"/>
              </a:cxn>
              <a:cxn ang="0">
                <a:pos x="680" y="128"/>
              </a:cxn>
              <a:cxn ang="0">
                <a:pos x="693" y="124"/>
              </a:cxn>
              <a:cxn ang="0">
                <a:pos x="53" y="524"/>
              </a:cxn>
              <a:cxn ang="0">
                <a:pos x="9" y="513"/>
              </a:cxn>
              <a:cxn ang="0">
                <a:pos x="20" y="469"/>
              </a:cxn>
            </a:cxnLst>
            <a:rect l="0" t="0" r="r" b="b"/>
            <a:pathLst>
              <a:path w="12836" h="5024">
                <a:moveTo>
                  <a:pt x="20" y="469"/>
                </a:moveTo>
                <a:lnTo>
                  <a:pt x="660" y="69"/>
                </a:lnTo>
                <a:cubicBezTo>
                  <a:pt x="664" y="67"/>
                  <a:pt x="668" y="65"/>
                  <a:pt x="673" y="65"/>
                </a:cubicBezTo>
                <a:lnTo>
                  <a:pt x="1313" y="1"/>
                </a:lnTo>
                <a:cubicBezTo>
                  <a:pt x="1324" y="0"/>
                  <a:pt x="1334" y="4"/>
                  <a:pt x="1340" y="11"/>
                </a:cubicBezTo>
                <a:lnTo>
                  <a:pt x="1964" y="715"/>
                </a:lnTo>
                <a:cubicBezTo>
                  <a:pt x="1966" y="717"/>
                  <a:pt x="1968" y="719"/>
                  <a:pt x="1969" y="722"/>
                </a:cubicBezTo>
                <a:lnTo>
                  <a:pt x="2609" y="1970"/>
                </a:lnTo>
                <a:lnTo>
                  <a:pt x="2592" y="1955"/>
                </a:lnTo>
                <a:lnTo>
                  <a:pt x="3232" y="2211"/>
                </a:lnTo>
                <a:lnTo>
                  <a:pt x="3213" y="2209"/>
                </a:lnTo>
                <a:lnTo>
                  <a:pt x="3853" y="2065"/>
                </a:lnTo>
                <a:cubicBezTo>
                  <a:pt x="3860" y="2064"/>
                  <a:pt x="3867" y="2064"/>
                  <a:pt x="3874" y="2067"/>
                </a:cubicBezTo>
                <a:lnTo>
                  <a:pt x="4514" y="2355"/>
                </a:lnTo>
                <a:lnTo>
                  <a:pt x="5152" y="2611"/>
                </a:lnTo>
                <a:lnTo>
                  <a:pt x="5795" y="2948"/>
                </a:lnTo>
                <a:lnTo>
                  <a:pt x="6438" y="3366"/>
                </a:lnTo>
                <a:lnTo>
                  <a:pt x="6433" y="3363"/>
                </a:lnTo>
                <a:lnTo>
                  <a:pt x="7073" y="3635"/>
                </a:lnTo>
                <a:lnTo>
                  <a:pt x="7715" y="3972"/>
                </a:lnTo>
                <a:lnTo>
                  <a:pt x="8338" y="4276"/>
                </a:lnTo>
                <a:lnTo>
                  <a:pt x="8333" y="4274"/>
                </a:lnTo>
                <a:lnTo>
                  <a:pt x="8973" y="4450"/>
                </a:lnTo>
                <a:lnTo>
                  <a:pt x="9610" y="4561"/>
                </a:lnTo>
                <a:lnTo>
                  <a:pt x="10254" y="4754"/>
                </a:lnTo>
                <a:lnTo>
                  <a:pt x="10890" y="4865"/>
                </a:lnTo>
                <a:lnTo>
                  <a:pt x="11528" y="4929"/>
                </a:lnTo>
                <a:lnTo>
                  <a:pt x="12166" y="4961"/>
                </a:lnTo>
                <a:lnTo>
                  <a:pt x="12804" y="4960"/>
                </a:lnTo>
                <a:cubicBezTo>
                  <a:pt x="12822" y="4960"/>
                  <a:pt x="12836" y="4975"/>
                  <a:pt x="12836" y="4992"/>
                </a:cubicBezTo>
                <a:cubicBezTo>
                  <a:pt x="12836" y="5010"/>
                  <a:pt x="12822" y="5024"/>
                  <a:pt x="12804" y="5024"/>
                </a:cubicBezTo>
                <a:lnTo>
                  <a:pt x="12163" y="5024"/>
                </a:lnTo>
                <a:lnTo>
                  <a:pt x="11521" y="4992"/>
                </a:lnTo>
                <a:lnTo>
                  <a:pt x="10879" y="4928"/>
                </a:lnTo>
                <a:lnTo>
                  <a:pt x="10235" y="4815"/>
                </a:lnTo>
                <a:lnTo>
                  <a:pt x="9599" y="4624"/>
                </a:lnTo>
                <a:lnTo>
                  <a:pt x="8956" y="4511"/>
                </a:lnTo>
                <a:lnTo>
                  <a:pt x="8316" y="4335"/>
                </a:lnTo>
                <a:cubicBezTo>
                  <a:pt x="8314" y="4335"/>
                  <a:pt x="8312" y="4334"/>
                  <a:pt x="8310" y="4333"/>
                </a:cubicBezTo>
                <a:lnTo>
                  <a:pt x="7686" y="4029"/>
                </a:lnTo>
                <a:lnTo>
                  <a:pt x="7048" y="3694"/>
                </a:lnTo>
                <a:lnTo>
                  <a:pt x="6408" y="3422"/>
                </a:lnTo>
                <a:cubicBezTo>
                  <a:pt x="6406" y="3421"/>
                  <a:pt x="6405" y="3420"/>
                  <a:pt x="6403" y="3419"/>
                </a:cubicBezTo>
                <a:lnTo>
                  <a:pt x="5766" y="3005"/>
                </a:lnTo>
                <a:lnTo>
                  <a:pt x="5129" y="2670"/>
                </a:lnTo>
                <a:lnTo>
                  <a:pt x="4487" y="2414"/>
                </a:lnTo>
                <a:lnTo>
                  <a:pt x="3847" y="2126"/>
                </a:lnTo>
                <a:lnTo>
                  <a:pt x="3867" y="2128"/>
                </a:lnTo>
                <a:lnTo>
                  <a:pt x="3227" y="2272"/>
                </a:lnTo>
                <a:cubicBezTo>
                  <a:pt x="3221" y="2273"/>
                  <a:pt x="3215" y="2273"/>
                  <a:pt x="3209" y="2270"/>
                </a:cubicBezTo>
                <a:lnTo>
                  <a:pt x="2569" y="2014"/>
                </a:lnTo>
                <a:cubicBezTo>
                  <a:pt x="2561" y="2011"/>
                  <a:pt x="2556" y="2006"/>
                  <a:pt x="2552" y="1999"/>
                </a:cubicBezTo>
                <a:lnTo>
                  <a:pt x="1912" y="751"/>
                </a:lnTo>
                <a:lnTo>
                  <a:pt x="1917" y="758"/>
                </a:lnTo>
                <a:lnTo>
                  <a:pt x="1293" y="54"/>
                </a:lnTo>
                <a:lnTo>
                  <a:pt x="1320" y="64"/>
                </a:lnTo>
                <a:lnTo>
                  <a:pt x="680" y="128"/>
                </a:lnTo>
                <a:lnTo>
                  <a:pt x="693" y="124"/>
                </a:lnTo>
                <a:lnTo>
                  <a:pt x="53" y="524"/>
                </a:lnTo>
                <a:cubicBezTo>
                  <a:pt x="38" y="533"/>
                  <a:pt x="19" y="528"/>
                  <a:pt x="9" y="513"/>
                </a:cubicBezTo>
                <a:cubicBezTo>
                  <a:pt x="0" y="498"/>
                  <a:pt x="5" y="479"/>
                  <a:pt x="20" y="469"/>
                </a:cubicBezTo>
                <a:close/>
              </a:path>
            </a:pathLst>
          </a:custGeom>
          <a:solidFill>
            <a:srgbClr val="F79646"/>
          </a:solidFill>
          <a:ln w="9525" cap="flat">
            <a:solidFill>
              <a:srgbClr val="F7964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980" name="Freeform 140"/>
          <p:cNvSpPr>
            <a:spLocks/>
          </p:cNvSpPr>
          <p:nvPr/>
        </p:nvSpPr>
        <p:spPr bwMode="auto">
          <a:xfrm>
            <a:off x="904876" y="2765276"/>
            <a:ext cx="7642225" cy="2181225"/>
          </a:xfrm>
          <a:custGeom>
            <a:avLst/>
            <a:gdLst/>
            <a:ahLst/>
            <a:cxnLst>
              <a:cxn ang="0">
                <a:pos x="21" y="357"/>
              </a:cxn>
              <a:cxn ang="0">
                <a:pos x="661" y="5"/>
              </a:cxn>
              <a:cxn ang="0">
                <a:pos x="684" y="2"/>
              </a:cxn>
              <a:cxn ang="0">
                <a:pos x="1324" y="162"/>
              </a:cxn>
              <a:cxn ang="0">
                <a:pos x="1951" y="371"/>
              </a:cxn>
              <a:cxn ang="0">
                <a:pos x="1931" y="371"/>
              </a:cxn>
              <a:cxn ang="0">
                <a:pos x="2571" y="163"/>
              </a:cxn>
              <a:cxn ang="0">
                <a:pos x="2584" y="162"/>
              </a:cxn>
              <a:cxn ang="0">
                <a:pos x="3224" y="242"/>
              </a:cxn>
              <a:cxn ang="0">
                <a:pos x="3866" y="354"/>
              </a:cxn>
              <a:cxn ang="0">
                <a:pos x="3873" y="356"/>
              </a:cxn>
              <a:cxn ang="0">
                <a:pos x="4513" y="628"/>
              </a:cxn>
              <a:cxn ang="0">
                <a:pos x="5155" y="949"/>
              </a:cxn>
              <a:cxn ang="0">
                <a:pos x="5795" y="1269"/>
              </a:cxn>
              <a:cxn ang="0">
                <a:pos x="5788" y="1266"/>
              </a:cxn>
              <a:cxn ang="0">
                <a:pos x="6428" y="1426"/>
              </a:cxn>
              <a:cxn ang="0">
                <a:pos x="6437" y="1430"/>
              </a:cxn>
              <a:cxn ang="0">
                <a:pos x="7077" y="1814"/>
              </a:cxn>
              <a:cxn ang="0">
                <a:pos x="7071" y="1811"/>
              </a:cxn>
              <a:cxn ang="0">
                <a:pos x="7711" y="2035"/>
              </a:cxn>
              <a:cxn ang="0">
                <a:pos x="7717" y="2038"/>
              </a:cxn>
              <a:cxn ang="0">
                <a:pos x="8341" y="2422"/>
              </a:cxn>
              <a:cxn ang="0">
                <a:pos x="8979" y="2741"/>
              </a:cxn>
              <a:cxn ang="0">
                <a:pos x="9616" y="2996"/>
              </a:cxn>
              <a:cxn ang="0">
                <a:pos x="10255" y="3219"/>
              </a:cxn>
              <a:cxn ang="0">
                <a:pos x="10892" y="3378"/>
              </a:cxn>
              <a:cxn ang="0">
                <a:pos x="11532" y="3538"/>
              </a:cxn>
              <a:cxn ang="0">
                <a:pos x="11527" y="3538"/>
              </a:cxn>
              <a:cxn ang="0">
                <a:pos x="12167" y="3586"/>
              </a:cxn>
              <a:cxn ang="0">
                <a:pos x="12805" y="3601"/>
              </a:cxn>
              <a:cxn ang="0">
                <a:pos x="12836" y="3634"/>
              </a:cxn>
              <a:cxn ang="0">
                <a:pos x="12804" y="3665"/>
              </a:cxn>
              <a:cxn ang="0">
                <a:pos x="12162" y="3649"/>
              </a:cxn>
              <a:cxn ang="0">
                <a:pos x="11522" y="3601"/>
              </a:cxn>
              <a:cxn ang="0">
                <a:pos x="11517" y="3601"/>
              </a:cxn>
              <a:cxn ang="0">
                <a:pos x="10877" y="3441"/>
              </a:cxn>
              <a:cxn ang="0">
                <a:pos x="10234" y="3280"/>
              </a:cxn>
              <a:cxn ang="0">
                <a:pos x="9593" y="3055"/>
              </a:cxn>
              <a:cxn ang="0">
                <a:pos x="8950" y="2798"/>
              </a:cxn>
              <a:cxn ang="0">
                <a:pos x="8308" y="2477"/>
              </a:cxn>
              <a:cxn ang="0">
                <a:pos x="7684" y="2093"/>
              </a:cxn>
              <a:cxn ang="0">
                <a:pos x="7690" y="2096"/>
              </a:cxn>
              <a:cxn ang="0">
                <a:pos x="7050" y="1872"/>
              </a:cxn>
              <a:cxn ang="0">
                <a:pos x="7044" y="1869"/>
              </a:cxn>
              <a:cxn ang="0">
                <a:pos x="6404" y="1485"/>
              </a:cxn>
              <a:cxn ang="0">
                <a:pos x="6413" y="1489"/>
              </a:cxn>
              <a:cxn ang="0">
                <a:pos x="5773" y="1329"/>
              </a:cxn>
              <a:cxn ang="0">
                <a:pos x="5766" y="1326"/>
              </a:cxn>
              <a:cxn ang="0">
                <a:pos x="5126" y="1006"/>
              </a:cxn>
              <a:cxn ang="0">
                <a:pos x="4488" y="687"/>
              </a:cxn>
              <a:cxn ang="0">
                <a:pos x="3848" y="415"/>
              </a:cxn>
              <a:cxn ang="0">
                <a:pos x="3855" y="417"/>
              </a:cxn>
              <a:cxn ang="0">
                <a:pos x="3216" y="305"/>
              </a:cxn>
              <a:cxn ang="0">
                <a:pos x="2576" y="225"/>
              </a:cxn>
              <a:cxn ang="0">
                <a:pos x="2590" y="224"/>
              </a:cxn>
              <a:cxn ang="0">
                <a:pos x="1950" y="432"/>
              </a:cxn>
              <a:cxn ang="0">
                <a:pos x="1930" y="432"/>
              </a:cxn>
              <a:cxn ang="0">
                <a:pos x="1309" y="225"/>
              </a:cxn>
              <a:cxn ang="0">
                <a:pos x="669" y="65"/>
              </a:cxn>
              <a:cxn ang="0">
                <a:pos x="692" y="62"/>
              </a:cxn>
              <a:cxn ang="0">
                <a:pos x="52" y="414"/>
              </a:cxn>
              <a:cxn ang="0">
                <a:pos x="8" y="401"/>
              </a:cxn>
              <a:cxn ang="0">
                <a:pos x="21" y="357"/>
              </a:cxn>
            </a:cxnLst>
            <a:rect l="0" t="0" r="r" b="b"/>
            <a:pathLst>
              <a:path w="12837" h="3666">
                <a:moveTo>
                  <a:pt x="21" y="357"/>
                </a:moveTo>
                <a:lnTo>
                  <a:pt x="661" y="5"/>
                </a:lnTo>
                <a:cubicBezTo>
                  <a:pt x="668" y="2"/>
                  <a:pt x="676" y="0"/>
                  <a:pt x="684" y="2"/>
                </a:cubicBezTo>
                <a:lnTo>
                  <a:pt x="1324" y="162"/>
                </a:lnTo>
                <a:lnTo>
                  <a:pt x="1951" y="371"/>
                </a:lnTo>
                <a:lnTo>
                  <a:pt x="1931" y="371"/>
                </a:lnTo>
                <a:lnTo>
                  <a:pt x="2571" y="163"/>
                </a:lnTo>
                <a:cubicBezTo>
                  <a:pt x="2575" y="162"/>
                  <a:pt x="2580" y="161"/>
                  <a:pt x="2584" y="162"/>
                </a:cubicBezTo>
                <a:lnTo>
                  <a:pt x="3224" y="242"/>
                </a:lnTo>
                <a:lnTo>
                  <a:pt x="3866" y="354"/>
                </a:lnTo>
                <a:cubicBezTo>
                  <a:pt x="3868" y="354"/>
                  <a:pt x="3871" y="355"/>
                  <a:pt x="3873" y="356"/>
                </a:cubicBezTo>
                <a:lnTo>
                  <a:pt x="4513" y="628"/>
                </a:lnTo>
                <a:lnTo>
                  <a:pt x="5155" y="949"/>
                </a:lnTo>
                <a:lnTo>
                  <a:pt x="5795" y="1269"/>
                </a:lnTo>
                <a:lnTo>
                  <a:pt x="5788" y="1266"/>
                </a:lnTo>
                <a:lnTo>
                  <a:pt x="6428" y="1426"/>
                </a:lnTo>
                <a:cubicBezTo>
                  <a:pt x="6431" y="1427"/>
                  <a:pt x="6434" y="1428"/>
                  <a:pt x="6437" y="1430"/>
                </a:cubicBezTo>
                <a:lnTo>
                  <a:pt x="7077" y="1814"/>
                </a:lnTo>
                <a:lnTo>
                  <a:pt x="7071" y="1811"/>
                </a:lnTo>
                <a:lnTo>
                  <a:pt x="7711" y="2035"/>
                </a:lnTo>
                <a:cubicBezTo>
                  <a:pt x="7713" y="2036"/>
                  <a:pt x="7715" y="2037"/>
                  <a:pt x="7717" y="2038"/>
                </a:cubicBezTo>
                <a:lnTo>
                  <a:pt x="8341" y="2422"/>
                </a:lnTo>
                <a:lnTo>
                  <a:pt x="8979" y="2741"/>
                </a:lnTo>
                <a:lnTo>
                  <a:pt x="9616" y="2996"/>
                </a:lnTo>
                <a:lnTo>
                  <a:pt x="10255" y="3219"/>
                </a:lnTo>
                <a:lnTo>
                  <a:pt x="10892" y="3378"/>
                </a:lnTo>
                <a:lnTo>
                  <a:pt x="11532" y="3538"/>
                </a:lnTo>
                <a:lnTo>
                  <a:pt x="11527" y="3538"/>
                </a:lnTo>
                <a:lnTo>
                  <a:pt x="12167" y="3586"/>
                </a:lnTo>
                <a:lnTo>
                  <a:pt x="12805" y="3601"/>
                </a:lnTo>
                <a:cubicBezTo>
                  <a:pt x="12823" y="3602"/>
                  <a:pt x="12837" y="3617"/>
                  <a:pt x="12836" y="3634"/>
                </a:cubicBezTo>
                <a:cubicBezTo>
                  <a:pt x="12836" y="3652"/>
                  <a:pt x="12821" y="3666"/>
                  <a:pt x="12804" y="3665"/>
                </a:cubicBezTo>
                <a:lnTo>
                  <a:pt x="12162" y="3649"/>
                </a:lnTo>
                <a:lnTo>
                  <a:pt x="11522" y="3601"/>
                </a:lnTo>
                <a:cubicBezTo>
                  <a:pt x="11520" y="3601"/>
                  <a:pt x="11518" y="3601"/>
                  <a:pt x="11517" y="3601"/>
                </a:cubicBezTo>
                <a:lnTo>
                  <a:pt x="10877" y="3441"/>
                </a:lnTo>
                <a:lnTo>
                  <a:pt x="10234" y="3280"/>
                </a:lnTo>
                <a:lnTo>
                  <a:pt x="9593" y="3055"/>
                </a:lnTo>
                <a:lnTo>
                  <a:pt x="8950" y="2798"/>
                </a:lnTo>
                <a:lnTo>
                  <a:pt x="8308" y="2477"/>
                </a:lnTo>
                <a:lnTo>
                  <a:pt x="7684" y="2093"/>
                </a:lnTo>
                <a:lnTo>
                  <a:pt x="7690" y="2096"/>
                </a:lnTo>
                <a:lnTo>
                  <a:pt x="7050" y="1872"/>
                </a:lnTo>
                <a:cubicBezTo>
                  <a:pt x="7048" y="1871"/>
                  <a:pt x="7046" y="1870"/>
                  <a:pt x="7044" y="1869"/>
                </a:cubicBezTo>
                <a:lnTo>
                  <a:pt x="6404" y="1485"/>
                </a:lnTo>
                <a:lnTo>
                  <a:pt x="6413" y="1489"/>
                </a:lnTo>
                <a:lnTo>
                  <a:pt x="5773" y="1329"/>
                </a:lnTo>
                <a:cubicBezTo>
                  <a:pt x="5770" y="1328"/>
                  <a:pt x="5768" y="1327"/>
                  <a:pt x="5766" y="1326"/>
                </a:cubicBezTo>
                <a:lnTo>
                  <a:pt x="5126" y="1006"/>
                </a:lnTo>
                <a:lnTo>
                  <a:pt x="4488" y="687"/>
                </a:lnTo>
                <a:lnTo>
                  <a:pt x="3848" y="415"/>
                </a:lnTo>
                <a:lnTo>
                  <a:pt x="3855" y="417"/>
                </a:lnTo>
                <a:lnTo>
                  <a:pt x="3216" y="305"/>
                </a:lnTo>
                <a:lnTo>
                  <a:pt x="2576" y="225"/>
                </a:lnTo>
                <a:lnTo>
                  <a:pt x="2590" y="224"/>
                </a:lnTo>
                <a:lnTo>
                  <a:pt x="1950" y="432"/>
                </a:lnTo>
                <a:cubicBezTo>
                  <a:pt x="1944" y="434"/>
                  <a:pt x="1937" y="434"/>
                  <a:pt x="1930" y="432"/>
                </a:cubicBezTo>
                <a:lnTo>
                  <a:pt x="1309" y="225"/>
                </a:lnTo>
                <a:lnTo>
                  <a:pt x="669" y="65"/>
                </a:lnTo>
                <a:lnTo>
                  <a:pt x="692" y="62"/>
                </a:lnTo>
                <a:lnTo>
                  <a:pt x="52" y="414"/>
                </a:lnTo>
                <a:cubicBezTo>
                  <a:pt x="36" y="422"/>
                  <a:pt x="17" y="416"/>
                  <a:pt x="8" y="401"/>
                </a:cubicBezTo>
                <a:cubicBezTo>
                  <a:pt x="0" y="385"/>
                  <a:pt x="6" y="366"/>
                  <a:pt x="21" y="357"/>
                </a:cubicBezTo>
                <a:close/>
              </a:path>
            </a:pathLst>
          </a:custGeom>
          <a:solidFill>
            <a:srgbClr val="92D050"/>
          </a:solidFill>
          <a:ln w="9525" cap="flat">
            <a:solidFill>
              <a:srgbClr val="92D05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044" name="Freeform 204"/>
          <p:cNvSpPr>
            <a:spLocks/>
          </p:cNvSpPr>
          <p:nvPr/>
        </p:nvSpPr>
        <p:spPr bwMode="auto">
          <a:xfrm>
            <a:off x="906463" y="2822426"/>
            <a:ext cx="7631113" cy="2114550"/>
          </a:xfrm>
          <a:custGeom>
            <a:avLst/>
            <a:gdLst/>
            <a:ahLst/>
            <a:cxnLst>
              <a:cxn ang="0">
                <a:pos x="647" y="396"/>
              </a:cxn>
              <a:cxn ang="0">
                <a:pos x="1305" y="321"/>
              </a:cxn>
              <a:cxn ang="0">
                <a:pos x="1941" y="145"/>
              </a:cxn>
              <a:cxn ang="0">
                <a:pos x="2610" y="1792"/>
              </a:cxn>
              <a:cxn ang="0">
                <a:pos x="3212" y="1222"/>
              </a:cxn>
              <a:cxn ang="0">
                <a:pos x="3867" y="1200"/>
              </a:cxn>
              <a:cxn ang="0">
                <a:pos x="4496" y="851"/>
              </a:cxn>
              <a:cxn ang="0">
                <a:pos x="5115" y="599"/>
              </a:cxn>
              <a:cxn ang="0">
                <a:pos x="5771" y="16"/>
              </a:cxn>
              <a:cxn ang="0">
                <a:pos x="6428" y="7"/>
              </a:cxn>
              <a:cxn ang="0">
                <a:pos x="7071" y="618"/>
              </a:cxn>
              <a:cxn ang="0">
                <a:pos x="7707" y="1478"/>
              </a:cxn>
              <a:cxn ang="0">
                <a:pos x="8340" y="2002"/>
              </a:cxn>
              <a:cxn ang="0">
                <a:pos x="9623" y="2611"/>
              </a:cxn>
              <a:cxn ang="0">
                <a:pos x="10901" y="3187"/>
              </a:cxn>
              <a:cxn ang="0">
                <a:pos x="11533" y="3441"/>
              </a:cxn>
              <a:cxn ang="0">
                <a:pos x="12797" y="3504"/>
              </a:cxn>
              <a:cxn ang="0">
                <a:pos x="12794" y="3552"/>
              </a:cxn>
              <a:cxn ang="0">
                <a:pos x="11530" y="3488"/>
              </a:cxn>
              <a:cxn ang="0">
                <a:pos x="10882" y="3230"/>
              </a:cxn>
              <a:cxn ang="0">
                <a:pos x="9600" y="2653"/>
              </a:cxn>
              <a:cxn ang="0">
                <a:pos x="8323" y="2047"/>
              </a:cxn>
              <a:cxn ang="0">
                <a:pos x="7676" y="1515"/>
              </a:cxn>
              <a:cxn ang="0">
                <a:pos x="7032" y="647"/>
              </a:cxn>
              <a:cxn ang="0">
                <a:pos x="6395" y="42"/>
              </a:cxn>
              <a:cxn ang="0">
                <a:pos x="5772" y="64"/>
              </a:cxn>
              <a:cxn ang="0">
                <a:pos x="5148" y="634"/>
              </a:cxn>
              <a:cxn ang="0">
                <a:pos x="4519" y="893"/>
              </a:cxn>
              <a:cxn ang="0">
                <a:pos x="3868" y="1248"/>
              </a:cxn>
              <a:cxn ang="0">
                <a:pos x="3243" y="1259"/>
              </a:cxn>
              <a:cxn ang="0">
                <a:pos x="2582" y="1824"/>
              </a:cxn>
              <a:cxn ang="0">
                <a:pos x="1925" y="177"/>
              </a:cxn>
              <a:cxn ang="0">
                <a:pos x="1314" y="368"/>
              </a:cxn>
              <a:cxn ang="0">
                <a:pos x="670" y="432"/>
              </a:cxn>
              <a:cxn ang="0">
                <a:pos x="48" y="1461"/>
              </a:cxn>
              <a:cxn ang="0">
                <a:pos x="7" y="1436"/>
              </a:cxn>
            </a:cxnLst>
            <a:rect l="0" t="0" r="r" b="b"/>
            <a:pathLst>
              <a:path w="12820" h="3553">
                <a:moveTo>
                  <a:pt x="7" y="1436"/>
                </a:moveTo>
                <a:lnTo>
                  <a:pt x="647" y="396"/>
                </a:lnTo>
                <a:cubicBezTo>
                  <a:pt x="651" y="390"/>
                  <a:pt x="658" y="385"/>
                  <a:pt x="665" y="385"/>
                </a:cubicBezTo>
                <a:lnTo>
                  <a:pt x="1305" y="321"/>
                </a:lnTo>
                <a:lnTo>
                  <a:pt x="1301" y="321"/>
                </a:lnTo>
                <a:lnTo>
                  <a:pt x="1941" y="145"/>
                </a:lnTo>
                <a:cubicBezTo>
                  <a:pt x="1953" y="142"/>
                  <a:pt x="1965" y="148"/>
                  <a:pt x="1970" y="160"/>
                </a:cubicBezTo>
                <a:lnTo>
                  <a:pt x="2610" y="1792"/>
                </a:lnTo>
                <a:lnTo>
                  <a:pt x="2572" y="1782"/>
                </a:lnTo>
                <a:lnTo>
                  <a:pt x="3212" y="1222"/>
                </a:lnTo>
                <a:cubicBezTo>
                  <a:pt x="3216" y="1219"/>
                  <a:pt x="3221" y="1217"/>
                  <a:pt x="3227" y="1216"/>
                </a:cubicBezTo>
                <a:lnTo>
                  <a:pt x="3867" y="1200"/>
                </a:lnTo>
                <a:lnTo>
                  <a:pt x="3856" y="1203"/>
                </a:lnTo>
                <a:lnTo>
                  <a:pt x="4496" y="851"/>
                </a:lnTo>
                <a:lnTo>
                  <a:pt x="5122" y="594"/>
                </a:lnTo>
                <a:lnTo>
                  <a:pt x="5115" y="599"/>
                </a:lnTo>
                <a:lnTo>
                  <a:pt x="5755" y="23"/>
                </a:lnTo>
                <a:cubicBezTo>
                  <a:pt x="5760" y="19"/>
                  <a:pt x="5765" y="17"/>
                  <a:pt x="5771" y="16"/>
                </a:cubicBezTo>
                <a:lnTo>
                  <a:pt x="6411" y="0"/>
                </a:lnTo>
                <a:cubicBezTo>
                  <a:pt x="6417" y="0"/>
                  <a:pt x="6423" y="3"/>
                  <a:pt x="6428" y="7"/>
                </a:cubicBezTo>
                <a:lnTo>
                  <a:pt x="7068" y="615"/>
                </a:lnTo>
                <a:cubicBezTo>
                  <a:pt x="7069" y="616"/>
                  <a:pt x="7070" y="617"/>
                  <a:pt x="7071" y="618"/>
                </a:cubicBezTo>
                <a:lnTo>
                  <a:pt x="7711" y="1482"/>
                </a:lnTo>
                <a:lnTo>
                  <a:pt x="7707" y="1478"/>
                </a:lnTo>
                <a:lnTo>
                  <a:pt x="8347" y="2006"/>
                </a:lnTo>
                <a:lnTo>
                  <a:pt x="8340" y="2002"/>
                </a:lnTo>
                <a:lnTo>
                  <a:pt x="8980" y="2258"/>
                </a:lnTo>
                <a:lnTo>
                  <a:pt x="9623" y="2611"/>
                </a:lnTo>
                <a:lnTo>
                  <a:pt x="10261" y="2899"/>
                </a:lnTo>
                <a:lnTo>
                  <a:pt x="10901" y="3187"/>
                </a:lnTo>
                <a:lnTo>
                  <a:pt x="11540" y="3442"/>
                </a:lnTo>
                <a:lnTo>
                  <a:pt x="11533" y="3441"/>
                </a:lnTo>
                <a:lnTo>
                  <a:pt x="12157" y="3473"/>
                </a:lnTo>
                <a:lnTo>
                  <a:pt x="12797" y="3504"/>
                </a:lnTo>
                <a:cubicBezTo>
                  <a:pt x="12810" y="3505"/>
                  <a:pt x="12820" y="3516"/>
                  <a:pt x="12819" y="3530"/>
                </a:cubicBezTo>
                <a:cubicBezTo>
                  <a:pt x="12819" y="3543"/>
                  <a:pt x="12808" y="3553"/>
                  <a:pt x="12794" y="3552"/>
                </a:cubicBezTo>
                <a:lnTo>
                  <a:pt x="12154" y="3520"/>
                </a:lnTo>
                <a:lnTo>
                  <a:pt x="11530" y="3488"/>
                </a:lnTo>
                <a:cubicBezTo>
                  <a:pt x="11528" y="3488"/>
                  <a:pt x="11525" y="3488"/>
                  <a:pt x="11523" y="3487"/>
                </a:cubicBezTo>
                <a:lnTo>
                  <a:pt x="10882" y="3230"/>
                </a:lnTo>
                <a:lnTo>
                  <a:pt x="10242" y="2942"/>
                </a:lnTo>
                <a:lnTo>
                  <a:pt x="9600" y="2653"/>
                </a:lnTo>
                <a:lnTo>
                  <a:pt x="8963" y="2303"/>
                </a:lnTo>
                <a:lnTo>
                  <a:pt x="8323" y="2047"/>
                </a:lnTo>
                <a:cubicBezTo>
                  <a:pt x="8320" y="2046"/>
                  <a:pt x="8318" y="2045"/>
                  <a:pt x="8316" y="2043"/>
                </a:cubicBezTo>
                <a:lnTo>
                  <a:pt x="7676" y="1515"/>
                </a:lnTo>
                <a:cubicBezTo>
                  <a:pt x="7675" y="1514"/>
                  <a:pt x="7673" y="1512"/>
                  <a:pt x="7672" y="1511"/>
                </a:cubicBezTo>
                <a:lnTo>
                  <a:pt x="7032" y="647"/>
                </a:lnTo>
                <a:lnTo>
                  <a:pt x="7035" y="650"/>
                </a:lnTo>
                <a:lnTo>
                  <a:pt x="6395" y="42"/>
                </a:lnTo>
                <a:lnTo>
                  <a:pt x="6412" y="48"/>
                </a:lnTo>
                <a:lnTo>
                  <a:pt x="5772" y="64"/>
                </a:lnTo>
                <a:lnTo>
                  <a:pt x="5788" y="58"/>
                </a:lnTo>
                <a:lnTo>
                  <a:pt x="5148" y="634"/>
                </a:lnTo>
                <a:cubicBezTo>
                  <a:pt x="5145" y="636"/>
                  <a:pt x="5143" y="638"/>
                  <a:pt x="5141" y="639"/>
                </a:cubicBezTo>
                <a:lnTo>
                  <a:pt x="4519" y="893"/>
                </a:lnTo>
                <a:lnTo>
                  <a:pt x="3879" y="1245"/>
                </a:lnTo>
                <a:cubicBezTo>
                  <a:pt x="3876" y="1247"/>
                  <a:pt x="3872" y="1248"/>
                  <a:pt x="3868" y="1248"/>
                </a:cubicBezTo>
                <a:lnTo>
                  <a:pt x="3228" y="1264"/>
                </a:lnTo>
                <a:lnTo>
                  <a:pt x="3243" y="1259"/>
                </a:lnTo>
                <a:lnTo>
                  <a:pt x="2603" y="1819"/>
                </a:lnTo>
                <a:cubicBezTo>
                  <a:pt x="2597" y="1824"/>
                  <a:pt x="2589" y="1826"/>
                  <a:pt x="2582" y="1824"/>
                </a:cubicBezTo>
                <a:cubicBezTo>
                  <a:pt x="2574" y="1822"/>
                  <a:pt x="2568" y="1817"/>
                  <a:pt x="2565" y="1809"/>
                </a:cubicBezTo>
                <a:lnTo>
                  <a:pt x="1925" y="177"/>
                </a:lnTo>
                <a:lnTo>
                  <a:pt x="1954" y="192"/>
                </a:lnTo>
                <a:lnTo>
                  <a:pt x="1314" y="368"/>
                </a:lnTo>
                <a:cubicBezTo>
                  <a:pt x="1313" y="368"/>
                  <a:pt x="1311" y="368"/>
                  <a:pt x="1310" y="368"/>
                </a:cubicBezTo>
                <a:lnTo>
                  <a:pt x="670" y="432"/>
                </a:lnTo>
                <a:lnTo>
                  <a:pt x="688" y="421"/>
                </a:lnTo>
                <a:lnTo>
                  <a:pt x="48" y="1461"/>
                </a:lnTo>
                <a:cubicBezTo>
                  <a:pt x="41" y="1472"/>
                  <a:pt x="26" y="1476"/>
                  <a:pt x="15" y="1469"/>
                </a:cubicBezTo>
                <a:cubicBezTo>
                  <a:pt x="4" y="1462"/>
                  <a:pt x="0" y="1447"/>
                  <a:pt x="7" y="1436"/>
                </a:cubicBezTo>
                <a:close/>
              </a:path>
            </a:pathLst>
          </a:custGeom>
          <a:solidFill>
            <a:srgbClr val="46AAC5"/>
          </a:solidFill>
          <a:ln w="9525" cap="flat">
            <a:solidFill>
              <a:srgbClr val="46AAC5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088" name="Rectangle 248"/>
          <p:cNvSpPr>
            <a:spLocks noChangeArrowheads="1"/>
          </p:cNvSpPr>
          <p:nvPr/>
        </p:nvSpPr>
        <p:spPr bwMode="auto">
          <a:xfrm>
            <a:off x="347663" y="4811563"/>
            <a:ext cx="333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89" name="Rectangle 249"/>
          <p:cNvSpPr>
            <a:spLocks noChangeArrowheads="1"/>
          </p:cNvSpPr>
          <p:nvPr/>
        </p:nvSpPr>
        <p:spPr bwMode="auto">
          <a:xfrm>
            <a:off x="347663" y="4332138"/>
            <a:ext cx="333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90" name="Rectangle 250"/>
          <p:cNvSpPr>
            <a:spLocks noChangeArrowheads="1"/>
          </p:cNvSpPr>
          <p:nvPr/>
        </p:nvSpPr>
        <p:spPr bwMode="auto">
          <a:xfrm>
            <a:off x="347663" y="3851126"/>
            <a:ext cx="333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4%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91" name="Rectangle 251"/>
          <p:cNvSpPr>
            <a:spLocks noChangeArrowheads="1"/>
          </p:cNvSpPr>
          <p:nvPr/>
        </p:nvSpPr>
        <p:spPr bwMode="auto">
          <a:xfrm>
            <a:off x="347663" y="3371701"/>
            <a:ext cx="333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6%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92" name="Rectangle 252"/>
          <p:cNvSpPr>
            <a:spLocks noChangeArrowheads="1"/>
          </p:cNvSpPr>
          <p:nvPr/>
        </p:nvSpPr>
        <p:spPr bwMode="auto">
          <a:xfrm>
            <a:off x="347663" y="2890688"/>
            <a:ext cx="333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8%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93" name="Rectangle 253"/>
          <p:cNvSpPr>
            <a:spLocks noChangeArrowheads="1"/>
          </p:cNvSpPr>
          <p:nvPr/>
        </p:nvSpPr>
        <p:spPr bwMode="auto">
          <a:xfrm>
            <a:off x="255588" y="2409676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10%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94" name="Rectangle 254"/>
          <p:cNvSpPr>
            <a:spLocks noChangeArrowheads="1"/>
          </p:cNvSpPr>
          <p:nvPr/>
        </p:nvSpPr>
        <p:spPr bwMode="auto">
          <a:xfrm>
            <a:off x="255588" y="1930251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12%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95" name="Rectangle 255"/>
          <p:cNvSpPr>
            <a:spLocks noChangeArrowheads="1"/>
          </p:cNvSpPr>
          <p:nvPr/>
        </p:nvSpPr>
        <p:spPr bwMode="auto">
          <a:xfrm>
            <a:off x="255588" y="1449238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14%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117" name="Freeform 277"/>
          <p:cNvSpPr>
            <a:spLocks/>
          </p:cNvSpPr>
          <p:nvPr/>
        </p:nvSpPr>
        <p:spPr bwMode="auto">
          <a:xfrm>
            <a:off x="2565401" y="5965676"/>
            <a:ext cx="295275" cy="5715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48" y="0"/>
              </a:cxn>
              <a:cxn ang="0">
                <a:pos x="496" y="48"/>
              </a:cxn>
              <a:cxn ang="0">
                <a:pos x="448" y="96"/>
              </a:cxn>
              <a:cxn ang="0">
                <a:pos x="48" y="96"/>
              </a:cxn>
              <a:cxn ang="0">
                <a:pos x="0" y="48"/>
              </a:cxn>
              <a:cxn ang="0">
                <a:pos x="48" y="0"/>
              </a:cxn>
            </a:cxnLst>
            <a:rect l="0" t="0" r="r" b="b"/>
            <a:pathLst>
              <a:path w="496" h="96">
                <a:moveTo>
                  <a:pt x="48" y="0"/>
                </a:moveTo>
                <a:lnTo>
                  <a:pt x="448" y="0"/>
                </a:lnTo>
                <a:cubicBezTo>
                  <a:pt x="475" y="0"/>
                  <a:pt x="496" y="22"/>
                  <a:pt x="496" y="48"/>
                </a:cubicBezTo>
                <a:cubicBezTo>
                  <a:pt x="496" y="75"/>
                  <a:pt x="475" y="96"/>
                  <a:pt x="448" y="96"/>
                </a:cubicBezTo>
                <a:lnTo>
                  <a:pt x="48" y="96"/>
                </a:lnTo>
                <a:cubicBezTo>
                  <a:pt x="22" y="96"/>
                  <a:pt x="0" y="75"/>
                  <a:pt x="0" y="48"/>
                </a:cubicBezTo>
                <a:cubicBezTo>
                  <a:pt x="0" y="22"/>
                  <a:pt x="22" y="0"/>
                  <a:pt x="48" y="0"/>
                </a:cubicBezTo>
                <a:close/>
              </a:path>
            </a:pathLst>
          </a:custGeom>
          <a:solidFill>
            <a:srgbClr val="7F7F7F"/>
          </a:solidFill>
          <a:ln w="9525" cap="flat">
            <a:solidFill>
              <a:srgbClr val="7F7F7F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120" name="Rectangle 280"/>
          <p:cNvSpPr>
            <a:spLocks noChangeArrowheads="1"/>
          </p:cNvSpPr>
          <p:nvPr/>
        </p:nvSpPr>
        <p:spPr bwMode="auto">
          <a:xfrm>
            <a:off x="2863851" y="5879951"/>
            <a:ext cx="485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Total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121" name="Freeform 281"/>
          <p:cNvSpPr>
            <a:spLocks/>
          </p:cNvSpPr>
          <p:nvPr/>
        </p:nvSpPr>
        <p:spPr bwMode="auto">
          <a:xfrm>
            <a:off x="3336926" y="5975201"/>
            <a:ext cx="285750" cy="381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448" y="0"/>
              </a:cxn>
              <a:cxn ang="0">
                <a:pos x="480" y="32"/>
              </a:cxn>
              <a:cxn ang="0">
                <a:pos x="448" y="64"/>
              </a:cxn>
              <a:cxn ang="0">
                <a:pos x="32" y="64"/>
              </a:cxn>
              <a:cxn ang="0">
                <a:pos x="0" y="32"/>
              </a:cxn>
              <a:cxn ang="0">
                <a:pos x="32" y="0"/>
              </a:cxn>
            </a:cxnLst>
            <a:rect l="0" t="0" r="r" b="b"/>
            <a:pathLst>
              <a:path w="480" h="64">
                <a:moveTo>
                  <a:pt x="32" y="0"/>
                </a:moveTo>
                <a:lnTo>
                  <a:pt x="448" y="0"/>
                </a:lnTo>
                <a:cubicBezTo>
                  <a:pt x="466" y="0"/>
                  <a:pt x="480" y="15"/>
                  <a:pt x="480" y="32"/>
                </a:cubicBezTo>
                <a:cubicBezTo>
                  <a:pt x="480" y="50"/>
                  <a:pt x="466" y="64"/>
                  <a:pt x="448" y="64"/>
                </a:cubicBezTo>
                <a:lnTo>
                  <a:pt x="32" y="64"/>
                </a:lnTo>
                <a:cubicBezTo>
                  <a:pt x="15" y="64"/>
                  <a:pt x="0" y="50"/>
                  <a:pt x="0" y="32"/>
                </a:cubicBezTo>
                <a:cubicBezTo>
                  <a:pt x="0" y="15"/>
                  <a:pt x="15" y="0"/>
                  <a:pt x="32" y="0"/>
                </a:cubicBezTo>
                <a:close/>
              </a:path>
            </a:pathLst>
          </a:custGeom>
          <a:solidFill>
            <a:srgbClr val="FF0000"/>
          </a:solidFill>
          <a:ln w="9525" cap="flat">
            <a:solidFill>
              <a:srgbClr val="FF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124" name="Rectangle 284"/>
          <p:cNvSpPr>
            <a:spLocks noChangeArrowheads="1"/>
          </p:cNvSpPr>
          <p:nvPr/>
        </p:nvSpPr>
        <p:spPr bwMode="auto">
          <a:xfrm>
            <a:off x="3633788" y="5879951"/>
            <a:ext cx="74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Ninguna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125" name="Freeform 285"/>
          <p:cNvSpPr>
            <a:spLocks/>
          </p:cNvSpPr>
          <p:nvPr/>
        </p:nvSpPr>
        <p:spPr bwMode="auto">
          <a:xfrm>
            <a:off x="4365626" y="5975201"/>
            <a:ext cx="285750" cy="381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448" y="0"/>
              </a:cxn>
              <a:cxn ang="0">
                <a:pos x="480" y="32"/>
              </a:cxn>
              <a:cxn ang="0">
                <a:pos x="448" y="64"/>
              </a:cxn>
              <a:cxn ang="0">
                <a:pos x="32" y="64"/>
              </a:cxn>
              <a:cxn ang="0">
                <a:pos x="0" y="32"/>
              </a:cxn>
              <a:cxn ang="0">
                <a:pos x="32" y="0"/>
              </a:cxn>
            </a:cxnLst>
            <a:rect l="0" t="0" r="r" b="b"/>
            <a:pathLst>
              <a:path w="480" h="64">
                <a:moveTo>
                  <a:pt x="32" y="0"/>
                </a:moveTo>
                <a:lnTo>
                  <a:pt x="448" y="0"/>
                </a:lnTo>
                <a:cubicBezTo>
                  <a:pt x="466" y="0"/>
                  <a:pt x="480" y="15"/>
                  <a:pt x="480" y="32"/>
                </a:cubicBezTo>
                <a:cubicBezTo>
                  <a:pt x="480" y="50"/>
                  <a:pt x="466" y="64"/>
                  <a:pt x="448" y="64"/>
                </a:cubicBezTo>
                <a:lnTo>
                  <a:pt x="32" y="64"/>
                </a:lnTo>
                <a:cubicBezTo>
                  <a:pt x="15" y="64"/>
                  <a:pt x="0" y="50"/>
                  <a:pt x="0" y="32"/>
                </a:cubicBezTo>
                <a:cubicBezTo>
                  <a:pt x="0" y="15"/>
                  <a:pt x="15" y="0"/>
                  <a:pt x="32" y="0"/>
                </a:cubicBezTo>
                <a:close/>
              </a:path>
            </a:pathLst>
          </a:custGeom>
          <a:solidFill>
            <a:srgbClr val="F79646"/>
          </a:solidFill>
          <a:ln w="9525" cap="flat">
            <a:solidFill>
              <a:srgbClr val="F7964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128" name="Rectangle 288"/>
          <p:cNvSpPr>
            <a:spLocks noChangeArrowheads="1"/>
          </p:cNvSpPr>
          <p:nvPr/>
        </p:nvSpPr>
        <p:spPr bwMode="auto">
          <a:xfrm>
            <a:off x="4657726" y="5879951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SP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129" name="Freeform 289"/>
          <p:cNvSpPr>
            <a:spLocks/>
          </p:cNvSpPr>
          <p:nvPr/>
        </p:nvSpPr>
        <p:spPr bwMode="auto">
          <a:xfrm>
            <a:off x="4956176" y="5975201"/>
            <a:ext cx="285750" cy="381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448" y="0"/>
              </a:cxn>
              <a:cxn ang="0">
                <a:pos x="480" y="32"/>
              </a:cxn>
              <a:cxn ang="0">
                <a:pos x="448" y="64"/>
              </a:cxn>
              <a:cxn ang="0">
                <a:pos x="32" y="64"/>
              </a:cxn>
              <a:cxn ang="0">
                <a:pos x="0" y="32"/>
              </a:cxn>
              <a:cxn ang="0">
                <a:pos x="32" y="0"/>
              </a:cxn>
            </a:cxnLst>
            <a:rect l="0" t="0" r="r" b="b"/>
            <a:pathLst>
              <a:path w="480" h="64">
                <a:moveTo>
                  <a:pt x="32" y="0"/>
                </a:moveTo>
                <a:lnTo>
                  <a:pt x="448" y="0"/>
                </a:lnTo>
                <a:cubicBezTo>
                  <a:pt x="466" y="0"/>
                  <a:pt x="480" y="15"/>
                  <a:pt x="480" y="32"/>
                </a:cubicBezTo>
                <a:cubicBezTo>
                  <a:pt x="480" y="50"/>
                  <a:pt x="466" y="64"/>
                  <a:pt x="448" y="64"/>
                </a:cubicBezTo>
                <a:lnTo>
                  <a:pt x="32" y="64"/>
                </a:lnTo>
                <a:cubicBezTo>
                  <a:pt x="15" y="64"/>
                  <a:pt x="0" y="50"/>
                  <a:pt x="0" y="32"/>
                </a:cubicBezTo>
                <a:cubicBezTo>
                  <a:pt x="0" y="15"/>
                  <a:pt x="15" y="0"/>
                  <a:pt x="32" y="0"/>
                </a:cubicBezTo>
                <a:close/>
              </a:path>
            </a:pathLst>
          </a:custGeom>
          <a:solidFill>
            <a:srgbClr val="92D050"/>
          </a:solidFill>
          <a:ln w="9525" cap="flat">
            <a:solidFill>
              <a:srgbClr val="92D05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133" name="Rectangle 293"/>
          <p:cNvSpPr>
            <a:spLocks noChangeArrowheads="1"/>
          </p:cNvSpPr>
          <p:nvPr/>
        </p:nvSpPr>
        <p:spPr bwMode="auto">
          <a:xfrm>
            <a:off x="5253038" y="5879951"/>
            <a:ext cx="485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IMSS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134" name="Freeform 294"/>
          <p:cNvSpPr>
            <a:spLocks/>
          </p:cNvSpPr>
          <p:nvPr/>
        </p:nvSpPr>
        <p:spPr bwMode="auto">
          <a:xfrm>
            <a:off x="5746751" y="5975201"/>
            <a:ext cx="266700" cy="285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424" y="0"/>
              </a:cxn>
              <a:cxn ang="0">
                <a:pos x="448" y="24"/>
              </a:cxn>
              <a:cxn ang="0">
                <a:pos x="424" y="48"/>
              </a:cxn>
              <a:cxn ang="0">
                <a:pos x="24" y="48"/>
              </a:cxn>
              <a:cxn ang="0">
                <a:pos x="0" y="24"/>
              </a:cxn>
              <a:cxn ang="0">
                <a:pos x="24" y="0"/>
              </a:cxn>
            </a:cxnLst>
            <a:rect l="0" t="0" r="r" b="b"/>
            <a:pathLst>
              <a:path w="448" h="48">
                <a:moveTo>
                  <a:pt x="24" y="0"/>
                </a:moveTo>
                <a:lnTo>
                  <a:pt x="424" y="0"/>
                </a:lnTo>
                <a:cubicBezTo>
                  <a:pt x="438" y="0"/>
                  <a:pt x="448" y="11"/>
                  <a:pt x="448" y="24"/>
                </a:cubicBezTo>
                <a:cubicBezTo>
                  <a:pt x="448" y="38"/>
                  <a:pt x="438" y="48"/>
                  <a:pt x="424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46AAC5"/>
          </a:solidFill>
          <a:ln w="9525" cap="flat">
            <a:solidFill>
              <a:srgbClr val="46AAC5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135" name="Freeform 295"/>
          <p:cNvSpPr>
            <a:spLocks noEditPoints="1"/>
          </p:cNvSpPr>
          <p:nvPr/>
        </p:nvSpPr>
        <p:spPr bwMode="auto">
          <a:xfrm>
            <a:off x="5837238" y="5951388"/>
            <a:ext cx="85725" cy="85725"/>
          </a:xfrm>
          <a:custGeom>
            <a:avLst/>
            <a:gdLst/>
            <a:ahLst/>
            <a:cxnLst>
              <a:cxn ang="0">
                <a:pos x="54" y="54"/>
              </a:cxn>
              <a:cxn ang="0">
                <a:pos x="0" y="0"/>
              </a:cxn>
              <a:cxn ang="0">
                <a:pos x="54" y="54"/>
              </a:cxn>
              <a:cxn ang="0">
                <a:pos x="30" y="0"/>
              </a:cxn>
              <a:cxn ang="0">
                <a:pos x="30" y="54"/>
              </a:cxn>
              <a:cxn ang="0">
                <a:pos x="30" y="0"/>
              </a:cxn>
              <a:cxn ang="0">
                <a:pos x="0" y="54"/>
              </a:cxn>
              <a:cxn ang="0">
                <a:pos x="54" y="0"/>
              </a:cxn>
              <a:cxn ang="0">
                <a:pos x="0" y="54"/>
              </a:cxn>
            </a:cxnLst>
            <a:rect l="0" t="0" r="r" b="b"/>
            <a:pathLst>
              <a:path w="54" h="54">
                <a:moveTo>
                  <a:pt x="54" y="54"/>
                </a:moveTo>
                <a:lnTo>
                  <a:pt x="0" y="0"/>
                </a:lnTo>
                <a:lnTo>
                  <a:pt x="54" y="54"/>
                </a:lnTo>
                <a:close/>
                <a:moveTo>
                  <a:pt x="30" y="0"/>
                </a:moveTo>
                <a:lnTo>
                  <a:pt x="30" y="54"/>
                </a:lnTo>
                <a:lnTo>
                  <a:pt x="30" y="0"/>
                </a:lnTo>
                <a:close/>
                <a:moveTo>
                  <a:pt x="0" y="54"/>
                </a:moveTo>
                <a:lnTo>
                  <a:pt x="54" y="0"/>
                </a:lnTo>
                <a:lnTo>
                  <a:pt x="0" y="54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137" name="Rectangle 297"/>
          <p:cNvSpPr>
            <a:spLocks noChangeArrowheads="1"/>
          </p:cNvSpPr>
          <p:nvPr/>
        </p:nvSpPr>
        <p:spPr bwMode="auto">
          <a:xfrm>
            <a:off x="6032501" y="5879951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ISSSTE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Freeform 11"/>
          <p:cNvSpPr>
            <a:spLocks/>
          </p:cNvSpPr>
          <p:nvPr/>
        </p:nvSpPr>
        <p:spPr bwMode="auto">
          <a:xfrm>
            <a:off x="895351" y="2508101"/>
            <a:ext cx="7661275" cy="2438400"/>
          </a:xfrm>
          <a:custGeom>
            <a:avLst/>
            <a:gdLst/>
            <a:ahLst/>
            <a:cxnLst>
              <a:cxn ang="0">
                <a:pos x="40" y="194"/>
              </a:cxn>
              <a:cxn ang="0">
                <a:pos x="680" y="2"/>
              </a:cxn>
              <a:cxn ang="0">
                <a:pos x="696" y="1"/>
              </a:cxn>
              <a:cxn ang="0">
                <a:pos x="1336" y="33"/>
              </a:cxn>
              <a:cxn ang="0">
                <a:pos x="1955" y="1"/>
              </a:cxn>
              <a:cxn ang="0">
                <a:pos x="1980" y="6"/>
              </a:cxn>
              <a:cxn ang="0">
                <a:pos x="2620" y="342"/>
              </a:cxn>
              <a:cxn ang="0">
                <a:pos x="2626" y="346"/>
              </a:cxn>
              <a:cxn ang="0">
                <a:pos x="3266" y="826"/>
              </a:cxn>
              <a:cxn ang="0">
                <a:pos x="3252" y="819"/>
              </a:cxn>
              <a:cxn ang="0">
                <a:pos x="3892" y="1027"/>
              </a:cxn>
              <a:cxn ang="0">
                <a:pos x="4536" y="1300"/>
              </a:cxn>
              <a:cxn ang="0">
                <a:pos x="5174" y="1540"/>
              </a:cxn>
              <a:cxn ang="0">
                <a:pos x="5815" y="1796"/>
              </a:cxn>
              <a:cxn ang="0">
                <a:pos x="6456" y="2068"/>
              </a:cxn>
              <a:cxn ang="0">
                <a:pos x="7102" y="2455"/>
              </a:cxn>
              <a:cxn ang="0">
                <a:pos x="7741" y="2823"/>
              </a:cxn>
              <a:cxn ang="0">
                <a:pos x="8365" y="3175"/>
              </a:cxn>
              <a:cxn ang="0">
                <a:pos x="8355" y="3170"/>
              </a:cxn>
              <a:cxn ang="0">
                <a:pos x="8995" y="3362"/>
              </a:cxn>
              <a:cxn ang="0">
                <a:pos x="9634" y="3538"/>
              </a:cxn>
              <a:cxn ang="0">
                <a:pos x="10274" y="3714"/>
              </a:cxn>
              <a:cxn ang="0">
                <a:pos x="10911" y="3841"/>
              </a:cxn>
              <a:cxn ang="0">
                <a:pos x="11551" y="3969"/>
              </a:cxn>
              <a:cxn ang="0">
                <a:pos x="11544" y="3969"/>
              </a:cxn>
              <a:cxn ang="0">
                <a:pos x="12184" y="4001"/>
              </a:cxn>
              <a:cxn ang="0">
                <a:pos x="12821" y="4000"/>
              </a:cxn>
              <a:cxn ang="0">
                <a:pos x="12869" y="4048"/>
              </a:cxn>
              <a:cxn ang="0">
                <a:pos x="12821" y="4096"/>
              </a:cxn>
              <a:cxn ang="0">
                <a:pos x="12179" y="4096"/>
              </a:cxn>
              <a:cxn ang="0">
                <a:pos x="11539" y="4064"/>
              </a:cxn>
              <a:cxn ang="0">
                <a:pos x="11532" y="4064"/>
              </a:cxn>
              <a:cxn ang="0">
                <a:pos x="10892" y="3936"/>
              </a:cxn>
              <a:cxn ang="0">
                <a:pos x="10249" y="3807"/>
              </a:cxn>
              <a:cxn ang="0">
                <a:pos x="9609" y="3631"/>
              </a:cxn>
              <a:cxn ang="0">
                <a:pos x="8968" y="3454"/>
              </a:cxn>
              <a:cxn ang="0">
                <a:pos x="8328" y="3262"/>
              </a:cxn>
              <a:cxn ang="0">
                <a:pos x="8318" y="3258"/>
              </a:cxn>
              <a:cxn ang="0">
                <a:pos x="7694" y="2906"/>
              </a:cxn>
              <a:cxn ang="0">
                <a:pos x="7053" y="2538"/>
              </a:cxn>
              <a:cxn ang="0">
                <a:pos x="6419" y="2157"/>
              </a:cxn>
              <a:cxn ang="0">
                <a:pos x="5780" y="1885"/>
              </a:cxn>
              <a:cxn ang="0">
                <a:pos x="5141" y="1629"/>
              </a:cxn>
              <a:cxn ang="0">
                <a:pos x="4499" y="1389"/>
              </a:cxn>
              <a:cxn ang="0">
                <a:pos x="3863" y="1118"/>
              </a:cxn>
              <a:cxn ang="0">
                <a:pos x="3223" y="910"/>
              </a:cxn>
              <a:cxn ang="0">
                <a:pos x="3209" y="903"/>
              </a:cxn>
              <a:cxn ang="0">
                <a:pos x="2569" y="423"/>
              </a:cxn>
              <a:cxn ang="0">
                <a:pos x="2575" y="427"/>
              </a:cxn>
              <a:cxn ang="0">
                <a:pos x="1935" y="91"/>
              </a:cxn>
              <a:cxn ang="0">
                <a:pos x="1960" y="96"/>
              </a:cxn>
              <a:cxn ang="0">
                <a:pos x="1331" y="128"/>
              </a:cxn>
              <a:cxn ang="0">
                <a:pos x="691" y="96"/>
              </a:cxn>
              <a:cxn ang="0">
                <a:pos x="707" y="94"/>
              </a:cxn>
              <a:cxn ang="0">
                <a:pos x="67" y="286"/>
              </a:cxn>
              <a:cxn ang="0">
                <a:pos x="7" y="254"/>
              </a:cxn>
              <a:cxn ang="0">
                <a:pos x="40" y="194"/>
              </a:cxn>
            </a:cxnLst>
            <a:rect l="0" t="0" r="r" b="b"/>
            <a:pathLst>
              <a:path w="12869" h="4096">
                <a:moveTo>
                  <a:pt x="40" y="194"/>
                </a:moveTo>
                <a:lnTo>
                  <a:pt x="680" y="2"/>
                </a:lnTo>
                <a:cubicBezTo>
                  <a:pt x="685" y="1"/>
                  <a:pt x="690" y="0"/>
                  <a:pt x="696" y="1"/>
                </a:cubicBezTo>
                <a:lnTo>
                  <a:pt x="1336" y="33"/>
                </a:lnTo>
                <a:lnTo>
                  <a:pt x="1955" y="1"/>
                </a:lnTo>
                <a:cubicBezTo>
                  <a:pt x="1964" y="0"/>
                  <a:pt x="1972" y="2"/>
                  <a:pt x="1980" y="6"/>
                </a:cubicBezTo>
                <a:lnTo>
                  <a:pt x="2620" y="342"/>
                </a:lnTo>
                <a:cubicBezTo>
                  <a:pt x="2622" y="343"/>
                  <a:pt x="2624" y="345"/>
                  <a:pt x="2626" y="346"/>
                </a:cubicBezTo>
                <a:lnTo>
                  <a:pt x="3266" y="826"/>
                </a:lnTo>
                <a:lnTo>
                  <a:pt x="3252" y="819"/>
                </a:lnTo>
                <a:lnTo>
                  <a:pt x="3892" y="1027"/>
                </a:lnTo>
                <a:lnTo>
                  <a:pt x="4536" y="1300"/>
                </a:lnTo>
                <a:lnTo>
                  <a:pt x="5174" y="1540"/>
                </a:lnTo>
                <a:lnTo>
                  <a:pt x="5815" y="1796"/>
                </a:lnTo>
                <a:lnTo>
                  <a:pt x="6456" y="2068"/>
                </a:lnTo>
                <a:lnTo>
                  <a:pt x="7102" y="2455"/>
                </a:lnTo>
                <a:lnTo>
                  <a:pt x="7741" y="2823"/>
                </a:lnTo>
                <a:lnTo>
                  <a:pt x="8365" y="3175"/>
                </a:lnTo>
                <a:lnTo>
                  <a:pt x="8355" y="3170"/>
                </a:lnTo>
                <a:lnTo>
                  <a:pt x="8995" y="3362"/>
                </a:lnTo>
                <a:lnTo>
                  <a:pt x="9634" y="3538"/>
                </a:lnTo>
                <a:lnTo>
                  <a:pt x="10274" y="3714"/>
                </a:lnTo>
                <a:lnTo>
                  <a:pt x="10911" y="3841"/>
                </a:lnTo>
                <a:lnTo>
                  <a:pt x="11551" y="3969"/>
                </a:lnTo>
                <a:lnTo>
                  <a:pt x="11544" y="3969"/>
                </a:lnTo>
                <a:lnTo>
                  <a:pt x="12184" y="4001"/>
                </a:lnTo>
                <a:lnTo>
                  <a:pt x="12821" y="4000"/>
                </a:lnTo>
                <a:cubicBezTo>
                  <a:pt x="12848" y="4000"/>
                  <a:pt x="12869" y="4022"/>
                  <a:pt x="12869" y="4048"/>
                </a:cubicBezTo>
                <a:cubicBezTo>
                  <a:pt x="12869" y="4075"/>
                  <a:pt x="12848" y="4096"/>
                  <a:pt x="12821" y="4096"/>
                </a:cubicBezTo>
                <a:lnTo>
                  <a:pt x="12179" y="4096"/>
                </a:lnTo>
                <a:lnTo>
                  <a:pt x="11539" y="4064"/>
                </a:lnTo>
                <a:cubicBezTo>
                  <a:pt x="11537" y="4064"/>
                  <a:pt x="11534" y="4064"/>
                  <a:pt x="11532" y="4064"/>
                </a:cubicBezTo>
                <a:lnTo>
                  <a:pt x="10892" y="3936"/>
                </a:lnTo>
                <a:lnTo>
                  <a:pt x="10249" y="3807"/>
                </a:lnTo>
                <a:lnTo>
                  <a:pt x="9609" y="3631"/>
                </a:lnTo>
                <a:lnTo>
                  <a:pt x="8968" y="3454"/>
                </a:lnTo>
                <a:lnTo>
                  <a:pt x="8328" y="3262"/>
                </a:lnTo>
                <a:cubicBezTo>
                  <a:pt x="8324" y="3261"/>
                  <a:pt x="8321" y="3260"/>
                  <a:pt x="8318" y="3258"/>
                </a:cubicBezTo>
                <a:lnTo>
                  <a:pt x="7694" y="2906"/>
                </a:lnTo>
                <a:lnTo>
                  <a:pt x="7053" y="2538"/>
                </a:lnTo>
                <a:lnTo>
                  <a:pt x="6419" y="2157"/>
                </a:lnTo>
                <a:lnTo>
                  <a:pt x="5780" y="1885"/>
                </a:lnTo>
                <a:lnTo>
                  <a:pt x="5141" y="1629"/>
                </a:lnTo>
                <a:lnTo>
                  <a:pt x="4499" y="1389"/>
                </a:lnTo>
                <a:lnTo>
                  <a:pt x="3863" y="1118"/>
                </a:lnTo>
                <a:lnTo>
                  <a:pt x="3223" y="910"/>
                </a:lnTo>
                <a:cubicBezTo>
                  <a:pt x="3218" y="908"/>
                  <a:pt x="3213" y="906"/>
                  <a:pt x="3209" y="903"/>
                </a:cubicBezTo>
                <a:lnTo>
                  <a:pt x="2569" y="423"/>
                </a:lnTo>
                <a:lnTo>
                  <a:pt x="2575" y="427"/>
                </a:lnTo>
                <a:lnTo>
                  <a:pt x="1935" y="91"/>
                </a:lnTo>
                <a:lnTo>
                  <a:pt x="1960" y="96"/>
                </a:lnTo>
                <a:lnTo>
                  <a:pt x="1331" y="128"/>
                </a:lnTo>
                <a:lnTo>
                  <a:pt x="691" y="96"/>
                </a:lnTo>
                <a:lnTo>
                  <a:pt x="707" y="94"/>
                </a:lnTo>
                <a:lnTo>
                  <a:pt x="67" y="286"/>
                </a:lnTo>
                <a:cubicBezTo>
                  <a:pt x="42" y="294"/>
                  <a:pt x="15" y="280"/>
                  <a:pt x="7" y="254"/>
                </a:cubicBezTo>
                <a:cubicBezTo>
                  <a:pt x="0" y="229"/>
                  <a:pt x="14" y="202"/>
                  <a:pt x="40" y="194"/>
                </a:cubicBezTo>
                <a:close/>
              </a:path>
            </a:pathLst>
          </a:custGeom>
          <a:solidFill>
            <a:srgbClr val="7F7F7F"/>
          </a:solidFill>
          <a:ln w="9525" cap="flat">
            <a:solidFill>
              <a:srgbClr val="7F7F7F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1" name="300 CuadroTexto"/>
          <p:cNvSpPr txBox="1"/>
          <p:nvPr/>
        </p:nvSpPr>
        <p:spPr>
          <a:xfrm>
            <a:off x="3419872" y="1604714"/>
            <a:ext cx="4865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Porcentaje de la población por quintil de edad</a:t>
            </a:r>
            <a:endParaRPr lang="es-MX" dirty="0"/>
          </a:p>
        </p:txBody>
      </p:sp>
      <p:pic>
        <p:nvPicPr>
          <p:cNvPr id="302" name="Picture 3"/>
          <p:cNvPicPr>
            <a:picLocks noChangeAspect="1" noChangeArrowheads="1"/>
          </p:cNvPicPr>
          <p:nvPr/>
        </p:nvPicPr>
        <p:blipFill>
          <a:blip r:embed="rId2" cstate="print"/>
          <a:srcRect t="74234" b="9364"/>
          <a:stretch>
            <a:fillRect/>
          </a:stretch>
        </p:blipFill>
        <p:spPr bwMode="auto">
          <a:xfrm>
            <a:off x="233363" y="4930473"/>
            <a:ext cx="867727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636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94" grpId="0" animBg="1"/>
      <p:bldP spid="35937" grpId="0" animBg="1"/>
      <p:bldP spid="35980" grpId="0" animBg="1"/>
      <p:bldP spid="36044" grpId="0" animBg="1"/>
      <p:bldP spid="30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36" y="332656"/>
            <a:ext cx="8229600" cy="1143000"/>
          </a:xfrm>
        </p:spPr>
        <p:txBody>
          <a:bodyPr/>
          <a:lstStyle/>
          <a:p>
            <a:pPr algn="l"/>
            <a:r>
              <a:rPr lang="es-MX" sz="2400" dirty="0" smtClean="0"/>
              <a:t>El principal reto en cobertura está en los mexicanos entre 15 y 29 años, en particular los que no estudian ni trabajan (ya no los cubren los padres) </a:t>
            </a:r>
            <a:endParaRPr lang="es-MX" sz="2400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38176"/>
              </p:ext>
            </p:extLst>
          </p:nvPr>
        </p:nvGraphicFramePr>
        <p:xfrm>
          <a:off x="234108" y="1507394"/>
          <a:ext cx="867578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Elipse"/>
          <p:cNvSpPr/>
          <p:nvPr/>
        </p:nvSpPr>
        <p:spPr>
          <a:xfrm>
            <a:off x="1691680" y="1373049"/>
            <a:ext cx="1512168" cy="2798639"/>
          </a:xfrm>
          <a:prstGeom prst="ellipse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58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895" y="404664"/>
            <a:ext cx="8229600" cy="1029207"/>
          </a:xfrm>
        </p:spPr>
        <p:txBody>
          <a:bodyPr/>
          <a:lstStyle/>
          <a:p>
            <a:pPr algn="l"/>
            <a:r>
              <a:rPr lang="es-MX" sz="2400" dirty="0" smtClean="0"/>
              <a:t>¿En dónde se atiende la población?</a:t>
            </a:r>
            <a:br>
              <a:rPr lang="es-MX" sz="2400" dirty="0" smtClean="0"/>
            </a:br>
            <a:r>
              <a:rPr lang="es-MX" sz="2400" dirty="0" smtClean="0"/>
              <a:t>Cerca </a:t>
            </a:r>
            <a:r>
              <a:rPr lang="es-MX" sz="2400" dirty="0" smtClean="0"/>
              <a:t>de 40% de las consultas ambulatorias (9.3m quincena) se dan en el sector privado, de las que 40% son en consultorios de farmacias</a:t>
            </a:r>
            <a:endParaRPr lang="es-MX" sz="2400" dirty="0"/>
          </a:p>
        </p:txBody>
      </p:sp>
      <p:graphicFrame>
        <p:nvGraphicFramePr>
          <p:cNvPr id="6" name="1 Gráfico"/>
          <p:cNvGraphicFramePr/>
          <p:nvPr>
            <p:extLst>
              <p:ext uri="{D42A27DB-BD31-4B8C-83A1-F6EECF244321}">
                <p14:modId xmlns:p14="http://schemas.microsoft.com/office/powerpoint/2010/main" val="2562694540"/>
              </p:ext>
            </p:extLst>
          </p:nvPr>
        </p:nvGraphicFramePr>
        <p:xfrm>
          <a:off x="142960" y="1628801"/>
          <a:ext cx="882152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05895" y="2564905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1.4 millones de consultas a la quincena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225971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764704"/>
            <a:ext cx="8477570" cy="491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716016" y="60119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OMS 2010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26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096" y="260648"/>
            <a:ext cx="8229600" cy="998984"/>
          </a:xfrm>
        </p:spPr>
        <p:txBody>
          <a:bodyPr/>
          <a:lstStyle/>
          <a:p>
            <a:pPr algn="l"/>
            <a:r>
              <a:rPr lang="es-MX" sz="2400" dirty="0" smtClean="0"/>
              <a:t>Incluso 30% de los afiliados a servicios públicos recurre a los privados para su atención (1/3 en consultorios de farmacias)</a:t>
            </a:r>
            <a:endParaRPr lang="es-MX" sz="2400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327641"/>
              </p:ext>
            </p:extLst>
          </p:nvPr>
        </p:nvGraphicFramePr>
        <p:xfrm>
          <a:off x="128192" y="1052736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Llamada con línea 1 (borde y barra de énfasis)"/>
          <p:cNvSpPr/>
          <p:nvPr/>
        </p:nvSpPr>
        <p:spPr>
          <a:xfrm>
            <a:off x="8172400" y="1772816"/>
            <a:ext cx="827584" cy="1440160"/>
          </a:xfrm>
          <a:prstGeom prst="accentBorderCallout1">
            <a:avLst>
              <a:gd name="adj1" fmla="val 18750"/>
              <a:gd name="adj2" fmla="val -8333"/>
              <a:gd name="adj3" fmla="val 123317"/>
              <a:gd name="adj4" fmla="val -46733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La mayor parte en SESAS (18%)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4531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¿Por qué la población no asiste a los servicios públicos?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128007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475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084987"/>
              </p:ext>
            </p:extLst>
          </p:nvPr>
        </p:nvGraphicFramePr>
        <p:xfrm>
          <a:off x="747242" y="1395538"/>
          <a:ext cx="800122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15184" y="116632"/>
            <a:ext cx="864096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/>
              <a:t>Porcentaje de adultos con diagnóstico médico de diabetes por niveles de HbA1C, 2006-2012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51520" y="2561143"/>
            <a:ext cx="461665" cy="109247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MX" dirty="0" smtClean="0">
                <a:latin typeface="+mn-lt"/>
              </a:rPr>
              <a:t>Porcentaje</a:t>
            </a:r>
            <a:endParaRPr lang="es-MX" dirty="0">
              <a:latin typeface="+mn-l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309120" y="3089666"/>
            <a:ext cx="2288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Niveles de HbA1C  (%)</a:t>
            </a:r>
            <a:endParaRPr lang="es-MX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323306" y="2848472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En buen </a:t>
            </a:r>
            <a:r>
              <a:rPr lang="es-MX" b="1" dirty="0"/>
              <a:t>c</a:t>
            </a:r>
            <a:r>
              <a:rPr lang="es-MX" b="1" dirty="0" smtClean="0"/>
              <a:t>ontrol metabólico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21430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>
          <a:xfrm>
            <a:off x="9560" y="332656"/>
            <a:ext cx="8763000" cy="710317"/>
          </a:xfrm>
        </p:spPr>
        <p:txBody>
          <a:bodyPr/>
          <a:lstStyle/>
          <a:p>
            <a:pPr algn="l"/>
            <a:r>
              <a:rPr lang="es-MX" sz="2800" dirty="0"/>
              <a:t>Porcentaje de</a:t>
            </a:r>
            <a:r>
              <a:rPr lang="es-MX" sz="2800" dirty="0" smtClean="0"/>
              <a:t> adultos con Dx medico previo y control </a:t>
            </a:r>
            <a:r>
              <a:rPr lang="es-MX" sz="1800" dirty="0" smtClean="0"/>
              <a:t>(n=1,943)</a:t>
            </a:r>
            <a:endParaRPr lang="es-MX" sz="1800" dirty="0"/>
          </a:p>
        </p:txBody>
      </p:sp>
      <p:graphicFrame>
        <p:nvGraphicFramePr>
          <p:cNvPr id="4" name="4 Gráfico"/>
          <p:cNvGraphicFramePr/>
          <p:nvPr>
            <p:extLst>
              <p:ext uri="{D42A27DB-BD31-4B8C-83A1-F6EECF244321}">
                <p14:modId xmlns:p14="http://schemas.microsoft.com/office/powerpoint/2010/main" val="1553316441"/>
              </p:ext>
            </p:extLst>
          </p:nvPr>
        </p:nvGraphicFramePr>
        <p:xfrm>
          <a:off x="9560" y="1114981"/>
          <a:ext cx="8954928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53200" y="1340133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</a:rPr>
              <a:t>Control: &lt;140/90 mmHg</a:t>
            </a:r>
            <a:endParaRPr lang="es-ES_tradnl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71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04664"/>
            <a:ext cx="8763000" cy="1143000"/>
          </a:xfrm>
        </p:spPr>
        <p:txBody>
          <a:bodyPr/>
          <a:lstStyle/>
          <a:p>
            <a:pPr algn="l"/>
            <a:r>
              <a:rPr lang="en-US" sz="3200" dirty="0" err="1" smtClean="0">
                <a:ea typeface="Adobe 明體 Std L" charset="-120"/>
                <a:cs typeface="Adobe 明體 Std L" charset="-120"/>
              </a:rPr>
              <a:t>Porcentaje</a:t>
            </a:r>
            <a:r>
              <a:rPr lang="en-US" sz="3200" dirty="0" smtClean="0">
                <a:ea typeface="Adobe 明體 Std L" charset="-120"/>
                <a:cs typeface="Adobe 明體 Std L" charset="-120"/>
              </a:rPr>
              <a:t> de HTA </a:t>
            </a:r>
            <a:r>
              <a:rPr lang="en-US" sz="3200" dirty="0" err="1" smtClean="0">
                <a:ea typeface="Adobe 明體 Std L" charset="-120"/>
                <a:cs typeface="Adobe 明體 Std L" charset="-120"/>
              </a:rPr>
              <a:t>controlada</a:t>
            </a:r>
            <a:r>
              <a:rPr lang="en-US" sz="3200" dirty="0" smtClean="0">
                <a:ea typeface="Adobe 明體 Std L" charset="-120"/>
                <a:cs typeface="Adobe 明體 Std L" charset="-120"/>
              </a:rPr>
              <a:t> en </a:t>
            </a:r>
            <a:r>
              <a:rPr lang="en-US" sz="3200" dirty="0" err="1" smtClean="0">
                <a:ea typeface="Adobe 明體 Std L" charset="-120"/>
                <a:cs typeface="Adobe 明體 Std L" charset="-120"/>
              </a:rPr>
              <a:t>adultos</a:t>
            </a:r>
            <a:r>
              <a:rPr lang="en-US" sz="3200" dirty="0" smtClean="0">
                <a:ea typeface="Adobe 明體 Std L" charset="-120"/>
                <a:cs typeface="Adobe 明體 Std L" charset="-120"/>
              </a:rPr>
              <a:t>, </a:t>
            </a:r>
            <a:r>
              <a:rPr lang="en-US" sz="3200" dirty="0" err="1" smtClean="0">
                <a:ea typeface="Adobe 明體 Std L" charset="-120"/>
                <a:cs typeface="Adobe 明體 Std L" charset="-120"/>
              </a:rPr>
              <a:t>por</a:t>
            </a:r>
            <a:r>
              <a:rPr lang="en-US" sz="3200" dirty="0" smtClean="0">
                <a:ea typeface="Adobe 明體 Std L" charset="-120"/>
                <a:cs typeface="Adobe 明體 Std L" charset="-120"/>
              </a:rPr>
              <a:t> </a:t>
            </a:r>
            <a:r>
              <a:rPr lang="en-US" sz="3200" dirty="0" err="1" smtClean="0">
                <a:ea typeface="Adobe 明體 Std L" charset="-120"/>
                <a:cs typeface="Adobe 明體 Std L" charset="-120"/>
              </a:rPr>
              <a:t>tipo</a:t>
            </a:r>
            <a:r>
              <a:rPr lang="en-US" sz="3200" dirty="0" smtClean="0">
                <a:ea typeface="Adobe 明體 Std L" charset="-120"/>
                <a:cs typeface="Adobe 明體 Std L" charset="-120"/>
              </a:rPr>
              <a:t> de </a:t>
            </a:r>
            <a:r>
              <a:rPr lang="en-US" sz="3200" dirty="0" err="1" smtClean="0">
                <a:ea typeface="Adobe 明體 Std L" charset="-120"/>
                <a:cs typeface="Adobe 明體 Std L" charset="-120"/>
              </a:rPr>
              <a:t>institución</a:t>
            </a:r>
            <a:r>
              <a:rPr lang="en-US" sz="3200" dirty="0" smtClean="0">
                <a:ea typeface="Adobe 明體 Std L" charset="-120"/>
                <a:cs typeface="Adobe 明體 Std L" charset="-120"/>
              </a:rPr>
              <a:t> de </a:t>
            </a:r>
            <a:r>
              <a:rPr lang="en-US" sz="3200" dirty="0" err="1" smtClean="0">
                <a:ea typeface="Adobe 明體 Std L" charset="-120"/>
                <a:cs typeface="Adobe 明體 Std L" charset="-120"/>
              </a:rPr>
              <a:t>salud</a:t>
            </a:r>
            <a:r>
              <a:rPr lang="en-US" sz="3200" dirty="0" smtClean="0">
                <a:ea typeface="Adobe 明體 Std L" charset="-120"/>
                <a:cs typeface="Adobe 明體 Std L" charset="-120"/>
              </a:rPr>
              <a:t> </a:t>
            </a:r>
            <a:r>
              <a:rPr lang="es-MX" dirty="0" smtClean="0"/>
              <a:t> </a:t>
            </a:r>
            <a:r>
              <a:rPr lang="es-MX" sz="2000" dirty="0" smtClean="0"/>
              <a:t>(n=1,414)</a:t>
            </a:r>
            <a:endParaRPr lang="es-MX" sz="20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5868144" y="1438617"/>
            <a:ext cx="297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</a:rPr>
              <a:t>Control; &lt;140/90 mmHg</a:t>
            </a:r>
            <a:endParaRPr lang="es-ES_tradn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652120" y="5867182"/>
            <a:ext cx="2133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>
                    <a:lumMod val="65000"/>
                  </a:schemeClr>
                </a:solidFill>
              </a:rPr>
              <a:t>HTA = DX previo y hallazgo</a:t>
            </a:r>
            <a:endParaRPr lang="es-ES_tradnl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21" name="1 Gráfico"/>
          <p:cNvGraphicFramePr/>
          <p:nvPr>
            <p:extLst>
              <p:ext uri="{D42A27DB-BD31-4B8C-83A1-F6EECF244321}">
                <p14:modId xmlns:p14="http://schemas.microsoft.com/office/powerpoint/2010/main" val="285808282"/>
              </p:ext>
            </p:extLst>
          </p:nvPr>
        </p:nvGraphicFramePr>
        <p:xfrm>
          <a:off x="395536" y="1487016"/>
          <a:ext cx="8352928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580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" y="332656"/>
            <a:ext cx="8229600" cy="1143000"/>
          </a:xfrm>
        </p:spPr>
        <p:txBody>
          <a:bodyPr/>
          <a:lstStyle/>
          <a:p>
            <a:pPr algn="l"/>
            <a:r>
              <a:rPr lang="es-MX" sz="3600" dirty="0" smtClean="0"/>
              <a:t>En la atención al parto, ha crecido la proporción de cesáreas</a:t>
            </a:r>
            <a:endParaRPr lang="es-MX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5" y="1493912"/>
            <a:ext cx="7560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Porcentaje de nacimientos por cesárea en mujeres de 20 a 49 años de edad</a:t>
            </a:r>
            <a:endParaRPr lang="es-MX" dirty="0"/>
          </a:p>
        </p:txBody>
      </p:sp>
      <p:pic>
        <p:nvPicPr>
          <p:cNvPr id="8" name="7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1493912"/>
            <a:ext cx="871296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81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/>
          <a:lstStyle/>
          <a:p>
            <a:pPr algn="l"/>
            <a:r>
              <a:rPr lang="es-MX" sz="3600" dirty="0" smtClean="0"/>
              <a:t>Con una proporción elevada de cesáreas programadas</a:t>
            </a:r>
            <a:endParaRPr lang="es-MX" sz="3600" dirty="0"/>
          </a:p>
        </p:txBody>
      </p:sp>
      <p:graphicFrame>
        <p:nvGraphicFramePr>
          <p:cNvPr id="4" name="8 Gráfico"/>
          <p:cNvGraphicFramePr/>
          <p:nvPr>
            <p:extLst>
              <p:ext uri="{D42A27DB-BD31-4B8C-83A1-F6EECF244321}">
                <p14:modId xmlns:p14="http://schemas.microsoft.com/office/powerpoint/2010/main" val="965873732"/>
              </p:ext>
            </p:extLst>
          </p:nvPr>
        </p:nvGraphicFramePr>
        <p:xfrm>
          <a:off x="323528" y="1331640"/>
          <a:ext cx="79928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7 Grupo"/>
          <p:cNvGrpSpPr/>
          <p:nvPr/>
        </p:nvGrpSpPr>
        <p:grpSpPr>
          <a:xfrm>
            <a:off x="323528" y="1475656"/>
            <a:ext cx="8568952" cy="2749952"/>
            <a:chOff x="323528" y="1700808"/>
            <a:chExt cx="8568952" cy="2749952"/>
          </a:xfrm>
        </p:grpSpPr>
        <p:sp>
          <p:nvSpPr>
            <p:cNvPr id="5" name="1 Conector recto"/>
            <p:cNvSpPr/>
            <p:nvPr/>
          </p:nvSpPr>
          <p:spPr>
            <a:xfrm>
              <a:off x="323528" y="4450760"/>
              <a:ext cx="85689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6" name="5 Llamada con línea 1 (borde y barra de énfasis)"/>
            <p:cNvSpPr/>
            <p:nvPr/>
          </p:nvSpPr>
          <p:spPr>
            <a:xfrm>
              <a:off x="7092280" y="1700808"/>
              <a:ext cx="1656184" cy="1152128"/>
            </a:xfrm>
            <a:prstGeom prst="accentBorderCallout1">
              <a:avLst>
                <a:gd name="adj1" fmla="val 18750"/>
                <a:gd name="adj2" fmla="val -8333"/>
                <a:gd name="adj3" fmla="val 235695"/>
                <a:gd name="adj4" fmla="val -38333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/>
                <a:t>Porcentaje ideal para todo tipo de cesárea</a:t>
              </a:r>
              <a:endParaRPr lang="es-MX" dirty="0"/>
            </a:p>
          </p:txBody>
        </p:sp>
      </p:grpSp>
    </p:spTree>
    <p:extLst>
      <p:ext uri="{BB962C8B-B14F-4D97-AF65-F5344CB8AC3E}">
        <p14:creationId xmlns:p14="http://schemas.microsoft.com/office/powerpoint/2010/main" val="283960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Tiempos de espera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772816"/>
            <a:ext cx="809625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9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83704" y="405408"/>
            <a:ext cx="86409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Cobertura efectiva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469866213"/>
              </p:ext>
            </p:extLst>
          </p:nvPr>
        </p:nvGraphicFramePr>
        <p:xfrm>
          <a:off x="211168" y="1484784"/>
          <a:ext cx="820891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1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algn="l"/>
            <a:r>
              <a:rPr lang="es-MX" sz="3600" dirty="0" smtClean="0">
                <a:latin typeface="Arial" pitchFamily="34" charset="0"/>
                <a:cs typeface="Arial" pitchFamily="34" charset="0"/>
              </a:rPr>
              <a:t>Equidad inmunológica: probabilidad igual de vacunación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737611"/>
              </p:ext>
            </p:extLst>
          </p:nvPr>
        </p:nvGraphicFramePr>
        <p:xfrm>
          <a:off x="251520" y="1772816"/>
          <a:ext cx="8663836" cy="400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8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l"/>
            <a:r>
              <a:rPr lang="es-MX" sz="3600" dirty="0" smtClean="0"/>
              <a:t>Avances y retos</a:t>
            </a:r>
            <a:endParaRPr lang="es-MX" sz="3600" dirty="0"/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799373"/>
              </p:ext>
            </p:extLst>
          </p:nvPr>
        </p:nvGraphicFramePr>
        <p:xfrm>
          <a:off x="457200" y="13174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09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pPr algn="l"/>
            <a:r>
              <a:rPr lang="es-MX" sz="3200" dirty="0" smtClean="0">
                <a:latin typeface="Arial" pitchFamily="34" charset="0"/>
                <a:cs typeface="Arial" pitchFamily="34" charset="0"/>
              </a:rPr>
              <a:t>En intervenciones que requieren mayor interacción con el proveedor, hay diferencias por </a:t>
            </a:r>
            <a:r>
              <a:rPr lang="es-MX" sz="3200" dirty="0" err="1" smtClean="0">
                <a:latin typeface="Arial" pitchFamily="34" charset="0"/>
                <a:cs typeface="Arial" pitchFamily="34" charset="0"/>
              </a:rPr>
              <a:t>NSE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322332"/>
              </p:ext>
            </p:extLst>
          </p:nvPr>
        </p:nvGraphicFramePr>
        <p:xfrm>
          <a:off x="179512" y="1844824"/>
          <a:ext cx="864096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48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63230"/>
            <a:ext cx="8229600" cy="1143000"/>
          </a:xfrm>
        </p:spPr>
        <p:txBody>
          <a:bodyPr/>
          <a:lstStyle/>
          <a:p>
            <a:pPr algn="l"/>
            <a:r>
              <a:rPr lang="es-MX" sz="3200" dirty="0" smtClean="0">
                <a:latin typeface="Arial" pitchFamily="34" charset="0"/>
                <a:cs typeface="Arial" pitchFamily="34" charset="0"/>
              </a:rPr>
              <a:t>Estas diferencias son más evidentes en intervenciones en adultas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299896"/>
              </p:ext>
            </p:extLst>
          </p:nvPr>
        </p:nvGraphicFramePr>
        <p:xfrm>
          <a:off x="323528" y="1556792"/>
          <a:ext cx="8663836" cy="4512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8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l"/>
            <a:r>
              <a:rPr lang="es-MX" sz="3600" dirty="0" smtClean="0">
                <a:latin typeface="Arial" pitchFamily="34" charset="0"/>
                <a:cs typeface="Arial" pitchFamily="34" charset="0"/>
              </a:rPr>
              <a:t>Y se evidencian en la atención al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nacimiento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797254"/>
              </p:ext>
            </p:extLst>
          </p:nvPr>
        </p:nvGraphicFramePr>
        <p:xfrm>
          <a:off x="251520" y="1628800"/>
          <a:ext cx="8272842" cy="398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696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l"/>
            <a:r>
              <a:rPr lang="es-MX" sz="3600" dirty="0" smtClean="0">
                <a:latin typeface="Arial" pitchFamily="34" charset="0"/>
                <a:cs typeface="Arial" pitchFamily="34" charset="0"/>
              </a:rPr>
              <a:t>En el tiempo, las brechas persisten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40617"/>
              </p:ext>
            </p:extLst>
          </p:nvPr>
        </p:nvGraphicFramePr>
        <p:xfrm>
          <a:off x="467544" y="1628800"/>
          <a:ext cx="791672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464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477" y="332656"/>
            <a:ext cx="8229600" cy="1143000"/>
          </a:xfrm>
        </p:spPr>
        <p:txBody>
          <a:bodyPr/>
          <a:lstStyle/>
          <a:p>
            <a:pPr algn="l"/>
            <a:r>
              <a:rPr lang="es-MX" sz="3200" dirty="0" smtClean="0">
                <a:latin typeface="Arial" pitchFamily="34" charset="0"/>
                <a:cs typeface="Arial" pitchFamily="34" charset="0"/>
              </a:rPr>
              <a:t>Las estrategias para acercar a la población a los servicios mejoran los resultados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509235"/>
              </p:ext>
            </p:extLst>
          </p:nvPr>
        </p:nvGraphicFramePr>
        <p:xfrm>
          <a:off x="467544" y="2060848"/>
          <a:ext cx="842493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051720" y="2199764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rot="16200000">
            <a:off x="3684113" y="3284984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3776401" y="3293846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148064" y="2199763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 rot="16200000">
            <a:off x="3836513" y="3437384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8206777" y="2033509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8316146" y="2062624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5604247"/>
            <a:ext cx="3953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 &lt; 0.1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p &lt; 0.05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***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p &lt; 0.01</a:t>
            </a:r>
          </a:p>
        </p:txBody>
      </p:sp>
    </p:spTree>
    <p:extLst>
      <p:ext uri="{BB962C8B-B14F-4D97-AF65-F5344CB8AC3E}">
        <p14:creationId xmlns:p14="http://schemas.microsoft.com/office/powerpoint/2010/main" val="346188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pPr algn="l"/>
            <a:r>
              <a:rPr lang="es-MX" sz="3600" dirty="0" smtClean="0">
                <a:latin typeface="Arial" pitchFamily="34" charset="0"/>
                <a:cs typeface="Arial" pitchFamily="34" charset="0"/>
              </a:rPr>
              <a:t>Si bien la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atención al nacimiento sigue mostrándose como un reto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846033"/>
              </p:ext>
            </p:extLst>
          </p:nvPr>
        </p:nvGraphicFramePr>
        <p:xfrm>
          <a:off x="283016" y="2071152"/>
          <a:ext cx="8105408" cy="3518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411760" y="2204864"/>
            <a:ext cx="514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5748263"/>
            <a:ext cx="3953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 &lt; 0.1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p &lt; 0.05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***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p &lt; 0.01</a:t>
            </a:r>
          </a:p>
        </p:txBody>
      </p:sp>
    </p:spTree>
    <p:extLst>
      <p:ext uri="{BB962C8B-B14F-4D97-AF65-F5344CB8AC3E}">
        <p14:creationId xmlns:p14="http://schemas.microsoft.com/office/powerpoint/2010/main" val="303588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07504" y="260648"/>
            <a:ext cx="86409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600" b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s-MX" dirty="0"/>
              <a:t>Persistencia en las brechas en medidas de cobertura efectiva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508102210"/>
              </p:ext>
            </p:extLst>
          </p:nvPr>
        </p:nvGraphicFramePr>
        <p:xfrm>
          <a:off x="251520" y="1484784"/>
          <a:ext cx="849694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4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Retos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88720"/>
              </p:ext>
            </p:extLst>
          </p:nvPr>
        </p:nvGraphicFramePr>
        <p:xfrm>
          <a:off x="251520" y="1340768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19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Acceso efectivo</a:t>
            </a:r>
            <a:endParaRPr lang="es-MX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00269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51520" y="1556792"/>
            <a:ext cx="5487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Mejorar la calidad de los servicios y eliminar las barreras de acceso para potenciar la inversión en capital humano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15321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635587-D66B-4839-B1C1-8CD2294FE1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9D0DAC-91B2-4E40-9CA5-FB490BE25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47FC2B-26BF-43B7-B494-DA04BBD72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E14B221-C523-4C4E-A41A-047099B27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54968"/>
          </a:xfrm>
        </p:spPr>
        <p:txBody>
          <a:bodyPr/>
          <a:lstStyle/>
          <a:p>
            <a:pPr algn="l"/>
            <a:r>
              <a:rPr lang="es-MX" dirty="0" smtClean="0"/>
              <a:t>ensanut.insp.mx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6" t="7317" r="12186" b="5066"/>
          <a:stretch/>
        </p:blipFill>
        <p:spPr bwMode="auto">
          <a:xfrm>
            <a:off x="193225" y="1196752"/>
            <a:ext cx="8950775" cy="564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55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Salud, Pobreza y capital humano</a:t>
            </a:r>
            <a:endParaRPr lang="es-MX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0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3752" y="2636912"/>
            <a:ext cx="8566720" cy="1470025"/>
          </a:xfrm>
        </p:spPr>
        <p:txBody>
          <a:bodyPr/>
          <a:lstStyle/>
          <a:p>
            <a:r>
              <a:rPr lang="es-MX" dirty="0" smtClean="0"/>
              <a:t>Protección social en salud y cobertura efectiva en México: avances y retos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4437112"/>
            <a:ext cx="6400800" cy="936104"/>
          </a:xfrm>
        </p:spPr>
        <p:txBody>
          <a:bodyPr/>
          <a:lstStyle/>
          <a:p>
            <a:r>
              <a:rPr lang="es-MX" dirty="0" smtClean="0"/>
              <a:t>Juan Pablo Gutiérrez</a:t>
            </a:r>
          </a:p>
          <a:p>
            <a:r>
              <a:rPr lang="es-MX" dirty="0" smtClean="0"/>
              <a:t>jpgutier@insp.mx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65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922338"/>
          </a:xfrm>
        </p:spPr>
        <p:txBody>
          <a:bodyPr/>
          <a:lstStyle/>
          <a:p>
            <a:pPr algn="l"/>
            <a:r>
              <a:rPr lang="es-MX" sz="2400" dirty="0" smtClean="0">
                <a:latin typeface="Arial" charset="0"/>
                <a:cs typeface="Arial" charset="0"/>
              </a:rPr>
              <a:t>Las encuestas han sido una herramienta clave en México para monitorear las condiciones de salud y nutrición de la población, así como para la formulación de políticas en salud</a:t>
            </a:r>
            <a:endParaRPr lang="es-MX" sz="2800" dirty="0" smtClean="0">
              <a:latin typeface="Arial" charset="0"/>
              <a:cs typeface="Arial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504" y="4492621"/>
            <a:ext cx="8964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1987  1988  1989  1990  1991  1992  1993  1994      1998  2000  2001  2002  2003  2004  2005  2006 2007 2008 2009 2010 2012</a:t>
            </a:r>
            <a:endParaRPr lang="es-ES" sz="1200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323528" y="4348605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lipse"/>
          <p:cNvSpPr/>
          <p:nvPr/>
        </p:nvSpPr>
        <p:spPr>
          <a:xfrm>
            <a:off x="2987824" y="3833516"/>
            <a:ext cx="648072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Arial Narrow" pitchFamily="34" charset="0"/>
              </a:rPr>
              <a:t>Salud</a:t>
            </a:r>
            <a:endParaRPr lang="es-E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3995936" y="3833516"/>
            <a:ext cx="648072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Arial Narrow" pitchFamily="34" charset="0"/>
              </a:rPr>
              <a:t>Salud</a:t>
            </a:r>
            <a:endParaRPr lang="es-E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6300192" y="3833516"/>
            <a:ext cx="648072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 smtClean="0">
                <a:solidFill>
                  <a:schemeClr val="bg1"/>
                </a:solidFill>
                <a:latin typeface="Arial Narrow" pitchFamily="34" charset="0"/>
              </a:rPr>
              <a:t>ENSANUT</a:t>
            </a:r>
            <a:endParaRPr lang="es-E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467544" y="3473476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ENA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467544" y="2537372"/>
            <a:ext cx="792088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Arial Narrow" pitchFamily="34" charset="0"/>
              </a:rPr>
              <a:t>ENN</a:t>
            </a:r>
            <a:endParaRPr lang="es-E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467544" y="1889300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ENSE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1619672" y="1961308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 Narrow" pitchFamily="34" charset="0"/>
              </a:rPr>
              <a:t>ENCOVA</a:t>
            </a:r>
            <a:endParaRPr lang="es-ES" sz="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1619672" y="2465364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  <a:latin typeface="Arial Narrow" pitchFamily="34" charset="0"/>
              </a:rPr>
              <a:t>EMECADI</a:t>
            </a:r>
            <a:endParaRPr lang="es-ES" sz="7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2555776" y="2249340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  <a:latin typeface="Arial Narrow" pitchFamily="34" charset="0"/>
              </a:rPr>
              <a:t>EMECADI</a:t>
            </a:r>
            <a:endParaRPr lang="es-ES" sz="7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2555776" y="1745284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  <a:latin typeface="Arial Narrow" pitchFamily="34" charset="0"/>
              </a:rPr>
              <a:t>ENDEYO</a:t>
            </a:r>
            <a:endParaRPr lang="es-ES" sz="7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2555776" y="2753396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ENEC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2555776" y="3257452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ENA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3491880" y="3257452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ENA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3491880" y="2753396"/>
            <a:ext cx="792088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Arial Narrow" pitchFamily="34" charset="0"/>
              </a:rPr>
              <a:t>ENN</a:t>
            </a:r>
            <a:endParaRPr lang="es-ES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3923928" y="2393356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ENEC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6" name="25 Elipse"/>
          <p:cNvSpPr/>
          <p:nvPr/>
        </p:nvSpPr>
        <p:spPr>
          <a:xfrm>
            <a:off x="3923928" y="1889300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ENSE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7" name="26 Elipse"/>
          <p:cNvSpPr/>
          <p:nvPr/>
        </p:nvSpPr>
        <p:spPr>
          <a:xfrm>
            <a:off x="4355976" y="3473476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  <a:latin typeface="Arial Narrow" pitchFamily="34" charset="0"/>
              </a:rPr>
              <a:t>SSA  OMS</a:t>
            </a:r>
            <a:endParaRPr lang="es-ES" sz="7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4355976" y="2969420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 Narrow" pitchFamily="34" charset="0"/>
              </a:rPr>
              <a:t>ENGASS</a:t>
            </a:r>
            <a:endParaRPr lang="es-ES" sz="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4716016" y="2249340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ENED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4716016" y="1745284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ENVIM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1" name="30 Elipse"/>
          <p:cNvSpPr/>
          <p:nvPr/>
        </p:nvSpPr>
        <p:spPr>
          <a:xfrm>
            <a:off x="5220072" y="3689500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err="1" smtClean="0">
                <a:solidFill>
                  <a:schemeClr val="tx1"/>
                </a:solidFill>
                <a:latin typeface="Arial Narrow" pitchFamily="34" charset="0"/>
              </a:rPr>
              <a:t>Eval</a:t>
            </a:r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 SP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2" name="31 Elipse"/>
          <p:cNvSpPr/>
          <p:nvPr/>
        </p:nvSpPr>
        <p:spPr>
          <a:xfrm>
            <a:off x="5220072" y="3185444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Colima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grpSp>
        <p:nvGrpSpPr>
          <p:cNvPr id="79" name="78 Grupo"/>
          <p:cNvGrpSpPr/>
          <p:nvPr/>
        </p:nvGrpSpPr>
        <p:grpSpPr>
          <a:xfrm>
            <a:off x="-36512" y="2969420"/>
            <a:ext cx="792088" cy="1224136"/>
            <a:chOff x="179512" y="3212976"/>
            <a:chExt cx="792088" cy="1224136"/>
          </a:xfrm>
        </p:grpSpPr>
        <p:sp>
          <p:nvSpPr>
            <p:cNvPr id="10" name="9 Elipse"/>
            <p:cNvSpPr/>
            <p:nvPr/>
          </p:nvSpPr>
          <p:spPr>
            <a:xfrm>
              <a:off x="251520" y="4077072"/>
              <a:ext cx="648072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>
              <a:solidFill>
                <a:srgbClr val="E46C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bg1"/>
                  </a:solidFill>
                  <a:latin typeface="Arial Narrow" pitchFamily="34" charset="0"/>
                </a:rPr>
                <a:t>Salud</a:t>
              </a:r>
              <a:endParaRPr lang="es-ES" sz="10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3" name="12 Elipse"/>
            <p:cNvSpPr/>
            <p:nvPr/>
          </p:nvSpPr>
          <p:spPr>
            <a:xfrm>
              <a:off x="179512" y="3212976"/>
              <a:ext cx="792088" cy="360040"/>
            </a:xfrm>
            <a:prstGeom prst="ellipse">
              <a:avLst/>
            </a:prstGeom>
            <a:noFill/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  <a:latin typeface="Arial Narrow" pitchFamily="34" charset="0"/>
                </a:rPr>
                <a:t>EPTRO</a:t>
              </a:r>
              <a:endParaRPr lang="es-ES" sz="100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cxnSp>
          <p:nvCxnSpPr>
            <p:cNvPr id="34" name="33 Conector recto"/>
            <p:cNvCxnSpPr>
              <a:stCxn id="13" idx="4"/>
              <a:endCxn id="10" idx="0"/>
            </p:cNvCxnSpPr>
            <p:nvPr/>
          </p:nvCxnSpPr>
          <p:spPr>
            <a:xfrm>
              <a:off x="575556" y="3573016"/>
              <a:ext cx="0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39 Conector recto"/>
          <p:cNvCxnSpPr>
            <a:stCxn id="16" idx="4"/>
            <a:endCxn id="15" idx="0"/>
          </p:cNvCxnSpPr>
          <p:nvPr/>
        </p:nvCxnSpPr>
        <p:spPr>
          <a:xfrm>
            <a:off x="863588" y="22493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stCxn id="15" idx="4"/>
            <a:endCxn id="14" idx="0"/>
          </p:cNvCxnSpPr>
          <p:nvPr/>
        </p:nvCxnSpPr>
        <p:spPr>
          <a:xfrm>
            <a:off x="863588" y="289741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>
            <a:stCxn id="17" idx="4"/>
            <a:endCxn id="18" idx="0"/>
          </p:cNvCxnSpPr>
          <p:nvPr/>
        </p:nvCxnSpPr>
        <p:spPr>
          <a:xfrm>
            <a:off x="2015716" y="23213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>
            <a:stCxn id="20" idx="4"/>
            <a:endCxn id="19" idx="0"/>
          </p:cNvCxnSpPr>
          <p:nvPr/>
        </p:nvCxnSpPr>
        <p:spPr>
          <a:xfrm>
            <a:off x="2951820" y="210532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>
            <a:stCxn id="19" idx="4"/>
            <a:endCxn id="21" idx="0"/>
          </p:cNvCxnSpPr>
          <p:nvPr/>
        </p:nvCxnSpPr>
        <p:spPr>
          <a:xfrm>
            <a:off x="2951820" y="260938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stCxn id="21" idx="4"/>
            <a:endCxn id="22" idx="0"/>
          </p:cNvCxnSpPr>
          <p:nvPr/>
        </p:nvCxnSpPr>
        <p:spPr>
          <a:xfrm>
            <a:off x="2951820" y="311343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>
            <a:stCxn id="24" idx="4"/>
            <a:endCxn id="23" idx="0"/>
          </p:cNvCxnSpPr>
          <p:nvPr/>
        </p:nvCxnSpPr>
        <p:spPr>
          <a:xfrm>
            <a:off x="3887924" y="311343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stCxn id="26" idx="4"/>
            <a:endCxn id="25" idx="0"/>
          </p:cNvCxnSpPr>
          <p:nvPr/>
        </p:nvCxnSpPr>
        <p:spPr>
          <a:xfrm>
            <a:off x="4319972" y="224934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stCxn id="28" idx="4"/>
            <a:endCxn id="27" idx="0"/>
          </p:cNvCxnSpPr>
          <p:nvPr/>
        </p:nvCxnSpPr>
        <p:spPr>
          <a:xfrm>
            <a:off x="4752020" y="33294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30" idx="4"/>
            <a:endCxn id="29" idx="0"/>
          </p:cNvCxnSpPr>
          <p:nvPr/>
        </p:nvCxnSpPr>
        <p:spPr>
          <a:xfrm>
            <a:off x="5112060" y="210532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>
            <a:stCxn id="32" idx="4"/>
            <a:endCxn id="31" idx="0"/>
          </p:cNvCxnSpPr>
          <p:nvPr/>
        </p:nvCxnSpPr>
        <p:spPr>
          <a:xfrm>
            <a:off x="5616116" y="354548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827584" y="390552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>
            <a:off x="1979712" y="289741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2915816" y="368950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3923928" y="368950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>
            <a:stCxn id="25" idx="4"/>
            <a:endCxn id="11" idx="0"/>
          </p:cNvCxnSpPr>
          <p:nvPr/>
        </p:nvCxnSpPr>
        <p:spPr>
          <a:xfrm>
            <a:off x="4319972" y="275339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4788024" y="390552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5148064" y="2681388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5580112" y="4057924"/>
            <a:ext cx="0" cy="279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323528" y="4865435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EPTRO Encuesta para evaluar la  Terapia de Rehidratación Oral</a:t>
            </a:r>
          </a:p>
          <a:p>
            <a:r>
              <a:rPr lang="es-MX" sz="900" dirty="0" smtClean="0"/>
              <a:t>ENSE Encuesta Nacional </a:t>
            </a:r>
            <a:r>
              <a:rPr lang="es-MX" sz="900" dirty="0" err="1" smtClean="0"/>
              <a:t>Seroepidemiológica</a:t>
            </a:r>
            <a:endParaRPr lang="es-MX" sz="900" dirty="0" smtClean="0"/>
          </a:p>
          <a:p>
            <a:r>
              <a:rPr lang="es-MX" sz="900" dirty="0" smtClean="0"/>
              <a:t>ENN Encuesta Nacional de Nutrición</a:t>
            </a:r>
          </a:p>
          <a:p>
            <a:r>
              <a:rPr lang="es-MX" sz="900" dirty="0" smtClean="0"/>
              <a:t>ENA Encuesta Nacional de Adicciones</a:t>
            </a:r>
          </a:p>
          <a:p>
            <a:r>
              <a:rPr lang="es-MX" sz="900" dirty="0" smtClean="0"/>
              <a:t>ENCOVA Encuesta Nacional de Cobertura de Vacunación</a:t>
            </a:r>
          </a:p>
          <a:p>
            <a:r>
              <a:rPr lang="es-MX" sz="900" dirty="0" smtClean="0"/>
              <a:t>ENDEYO Encuesta Nacional de Déficit de Yodo</a:t>
            </a:r>
          </a:p>
          <a:p>
            <a:r>
              <a:rPr lang="es-MX" sz="900" dirty="0" smtClean="0"/>
              <a:t>EMECADI Encuesta sobre el  Manejo Efectivo de Casos de Diarrea del Hogar en la Infancia</a:t>
            </a:r>
            <a:endParaRPr lang="es-ES" sz="9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4716016" y="4854402"/>
            <a:ext cx="4320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ENEC Encuesta Nacional de Enfermedades Crónicas</a:t>
            </a:r>
          </a:p>
          <a:p>
            <a:r>
              <a:rPr lang="es-MX" sz="900" dirty="0" smtClean="0"/>
              <a:t>ENGASS Encuesta Nacional de Gasto y Aseguramiento de Servicios de Salud</a:t>
            </a:r>
          </a:p>
          <a:p>
            <a:r>
              <a:rPr lang="es-MX" sz="900" dirty="0" smtClean="0"/>
              <a:t>ENVIM Encuesta Nacional de Violencia contra las Mujeres</a:t>
            </a:r>
          </a:p>
          <a:p>
            <a:r>
              <a:rPr lang="es-MX" sz="900" dirty="0" smtClean="0"/>
              <a:t>ENED Encuesta Nacional de Evaluación del Desempeño</a:t>
            </a:r>
          </a:p>
          <a:p>
            <a:r>
              <a:rPr lang="es-MX" sz="900" dirty="0" smtClean="0"/>
              <a:t>Salud Encuesta Nacional de Salud</a:t>
            </a:r>
          </a:p>
          <a:p>
            <a:r>
              <a:rPr lang="es-MX" sz="900" dirty="0" err="1" smtClean="0"/>
              <a:t>Eval</a:t>
            </a:r>
            <a:r>
              <a:rPr lang="es-MX" sz="900" dirty="0" smtClean="0"/>
              <a:t> SP Evaluación Seguro Popular</a:t>
            </a:r>
          </a:p>
          <a:p>
            <a:r>
              <a:rPr lang="es-MX" sz="900" dirty="0" smtClean="0"/>
              <a:t>ENSE: Encuesta Nacional de Salud en Escolares </a:t>
            </a:r>
            <a:endParaRPr lang="es-ES" sz="900" dirty="0"/>
          </a:p>
        </p:txBody>
      </p:sp>
      <p:sp>
        <p:nvSpPr>
          <p:cNvPr id="51" name="50 Elipse"/>
          <p:cNvSpPr/>
          <p:nvPr/>
        </p:nvSpPr>
        <p:spPr>
          <a:xfrm>
            <a:off x="8481867" y="3833516"/>
            <a:ext cx="648072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 smtClean="0">
                <a:solidFill>
                  <a:schemeClr val="bg1"/>
                </a:solidFill>
                <a:latin typeface="Arial Narrow" pitchFamily="34" charset="0"/>
              </a:rPr>
              <a:t>ENSANUT</a:t>
            </a:r>
            <a:endParaRPr lang="es-E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3" name="52 Elipse"/>
          <p:cNvSpPr/>
          <p:nvPr/>
        </p:nvSpPr>
        <p:spPr>
          <a:xfrm>
            <a:off x="7164288" y="3041428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ENA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55" name="54 Conector recto"/>
          <p:cNvCxnSpPr/>
          <p:nvPr/>
        </p:nvCxnSpPr>
        <p:spPr>
          <a:xfrm>
            <a:off x="7596336" y="347347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Elipse"/>
          <p:cNvSpPr/>
          <p:nvPr/>
        </p:nvSpPr>
        <p:spPr>
          <a:xfrm>
            <a:off x="7901784" y="2842820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 Narrow" pitchFamily="34" charset="0"/>
              </a:rPr>
              <a:t>ENCOVA</a:t>
            </a:r>
            <a:endParaRPr lang="es-ES" sz="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59" name="58 Conector recto"/>
          <p:cNvCxnSpPr/>
          <p:nvPr/>
        </p:nvCxnSpPr>
        <p:spPr>
          <a:xfrm>
            <a:off x="8302768" y="3180604"/>
            <a:ext cx="13648" cy="1156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Elipse"/>
          <p:cNvSpPr/>
          <p:nvPr/>
        </p:nvSpPr>
        <p:spPr>
          <a:xfrm>
            <a:off x="7884368" y="2325116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ENPD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64" name="63 Conector recto"/>
          <p:cNvCxnSpPr>
            <a:stCxn id="63" idx="4"/>
          </p:cNvCxnSpPr>
          <p:nvPr/>
        </p:nvCxnSpPr>
        <p:spPr>
          <a:xfrm>
            <a:off x="8280412" y="26851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Elipse"/>
          <p:cNvSpPr/>
          <p:nvPr/>
        </p:nvSpPr>
        <p:spPr>
          <a:xfrm>
            <a:off x="7901784" y="1817292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AH1N1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66" name="65 Conector recto"/>
          <p:cNvCxnSpPr>
            <a:stCxn id="65" idx="4"/>
          </p:cNvCxnSpPr>
          <p:nvPr/>
        </p:nvCxnSpPr>
        <p:spPr>
          <a:xfrm>
            <a:off x="8297828" y="217733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Elipse"/>
          <p:cNvSpPr/>
          <p:nvPr/>
        </p:nvSpPr>
        <p:spPr>
          <a:xfrm>
            <a:off x="7092280" y="2537372"/>
            <a:ext cx="792088" cy="36992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 Narrow" pitchFamily="34" charset="0"/>
              </a:rPr>
              <a:t>ENCOVA</a:t>
            </a:r>
            <a:endParaRPr lang="es-ES" sz="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72" name="71 Conector recto"/>
          <p:cNvCxnSpPr>
            <a:stCxn id="70" idx="4"/>
          </p:cNvCxnSpPr>
          <p:nvPr/>
        </p:nvCxnSpPr>
        <p:spPr>
          <a:xfrm>
            <a:off x="7488324" y="2907292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>
            <a:stCxn id="10" idx="4"/>
          </p:cNvCxnSpPr>
          <p:nvPr/>
        </p:nvCxnSpPr>
        <p:spPr>
          <a:xfrm flipH="1">
            <a:off x="323528" y="4193556"/>
            <a:ext cx="3600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42328" y="4248148"/>
            <a:ext cx="0" cy="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Elipse"/>
          <p:cNvSpPr/>
          <p:nvPr/>
        </p:nvSpPr>
        <p:spPr>
          <a:xfrm>
            <a:off x="8244408" y="3388892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ENA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7" name="96 Elipse"/>
          <p:cNvSpPr/>
          <p:nvPr/>
        </p:nvSpPr>
        <p:spPr>
          <a:xfrm>
            <a:off x="7118789" y="1911656"/>
            <a:ext cx="792088" cy="360040"/>
          </a:xfrm>
          <a:prstGeom prst="ellipse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 Narrow" pitchFamily="34" charset="0"/>
              </a:rPr>
              <a:t>ENSE</a:t>
            </a:r>
            <a:endParaRPr lang="es-E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98" name="97 Conector recto"/>
          <p:cNvCxnSpPr/>
          <p:nvPr/>
        </p:nvCxnSpPr>
        <p:spPr>
          <a:xfrm>
            <a:off x="7514833" y="22493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3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22338"/>
          </a:xfrm>
        </p:spPr>
        <p:txBody>
          <a:bodyPr/>
          <a:lstStyle/>
          <a:p>
            <a:pPr algn="l"/>
            <a:r>
              <a:rPr lang="es-MX" sz="2400" dirty="0" smtClean="0">
                <a:latin typeface="Arial" charset="0"/>
                <a:cs typeface="Arial" charset="0"/>
              </a:rPr>
              <a:t>Las ENSANUT han compartido como objetivos principales la generación de evidencia para informar políticas</a:t>
            </a:r>
            <a:endParaRPr lang="es-MX" sz="28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03904"/>
              </p:ext>
            </p:extLst>
          </p:nvPr>
        </p:nvGraphicFramePr>
        <p:xfrm>
          <a:off x="457200" y="2097490"/>
          <a:ext cx="8229600" cy="3479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ENSA 2000/ENN 1999</a:t>
                      </a:r>
                      <a:endParaRPr lang="es-E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ENSANUT 2005/2006</a:t>
                      </a:r>
                      <a:endParaRPr lang="es-E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ENSANUT 2012</a:t>
                      </a:r>
                      <a:endParaRPr lang="es-E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s-MX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s-MX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Cuantificar la frecuencia, distribución y tendencias de indicadores selectos sobre condiciones de salud y nutrición, incluyendo deficiencias nutricionales, indicadores de sobrepeso y obesidad, enfermedades, tanto agudas como crónicas, lesiones y discapacidad, así como factores de riesgo conocidos de estas condiciones, en el ámbito nacional, regional, por entidad federativa y para zonas urbanas y rurales.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s-MX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s-MX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Estudiar la cobertura, focalización y calidad de los programas y servicios de salud y nutrición y  la satisfacción de los usuarios. 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s-E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8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98712"/>
          </a:xfrm>
        </p:spPr>
        <p:txBody>
          <a:bodyPr/>
          <a:lstStyle/>
          <a:p>
            <a:pPr algn="l"/>
            <a:r>
              <a:rPr lang="es-MX" dirty="0" smtClean="0"/>
              <a:t>Pirámide de población</a:t>
            </a:r>
            <a:endParaRPr lang="es-MX" dirty="0"/>
          </a:p>
        </p:txBody>
      </p:sp>
      <p:graphicFrame>
        <p:nvGraphicFramePr>
          <p:cNvPr id="232" name="3 Gráfico"/>
          <p:cNvGraphicFramePr/>
          <p:nvPr>
            <p:extLst>
              <p:ext uri="{D42A27DB-BD31-4B8C-83A1-F6EECF244321}">
                <p14:modId xmlns:p14="http://schemas.microsoft.com/office/powerpoint/2010/main" val="2216465346"/>
              </p:ext>
            </p:extLst>
          </p:nvPr>
        </p:nvGraphicFramePr>
        <p:xfrm>
          <a:off x="323528" y="1124744"/>
          <a:ext cx="48965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3" name="4 Gráfico"/>
          <p:cNvGraphicFramePr/>
          <p:nvPr>
            <p:extLst>
              <p:ext uri="{D42A27DB-BD31-4B8C-83A1-F6EECF244321}">
                <p14:modId xmlns:p14="http://schemas.microsoft.com/office/powerpoint/2010/main" val="1313541697"/>
              </p:ext>
            </p:extLst>
          </p:nvPr>
        </p:nvGraphicFramePr>
        <p:xfrm>
          <a:off x="4211960" y="1124744"/>
          <a:ext cx="475252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039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¿Por qué es importante la salud?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541559"/>
              </p:ext>
            </p:extLst>
          </p:nvPr>
        </p:nvGraphicFramePr>
        <p:xfrm>
          <a:off x="251520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01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879462" y="1018502"/>
            <a:ext cx="721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La pobreza incide en el estado de salud, con </a:t>
            </a:r>
          </a:p>
          <a:p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un ciclo perverso.</a:t>
            </a:r>
            <a:endParaRPr lang="es-ES_tradnl" sz="2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AutoShape 22"/>
          <p:cNvSpPr>
            <a:spLocks noChangeArrowheads="1"/>
          </p:cNvSpPr>
          <p:nvPr/>
        </p:nvSpPr>
        <p:spPr bwMode="gray">
          <a:xfrm>
            <a:off x="524579" y="3424101"/>
            <a:ext cx="2247886" cy="1537379"/>
          </a:xfrm>
          <a:prstGeom prst="flowChartAlternateProcess">
            <a:avLst/>
          </a:prstGeom>
          <a:solidFill>
            <a:srgbClr val="14487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81320" dir="3080412" algn="ctr" rotWithShape="0">
              <a:srgbClr val="B2B2B2">
                <a:alpha val="50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s-ES_tradnl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black">
          <a:xfrm rot="5400000">
            <a:off x="2706740" y="3983549"/>
            <a:ext cx="736602" cy="300340"/>
          </a:xfrm>
          <a:prstGeom prst="triangle">
            <a:avLst>
              <a:gd name="adj" fmla="val 50000"/>
            </a:avLst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4" name="Rectángulo 13"/>
          <p:cNvSpPr/>
          <p:nvPr/>
        </p:nvSpPr>
        <p:spPr>
          <a:xfrm>
            <a:off x="698483" y="3646300"/>
            <a:ext cx="207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dirty="0" smtClean="0">
                <a:solidFill>
                  <a:schemeClr val="bg1"/>
                </a:solidFill>
                <a:latin typeface="Arial"/>
                <a:cs typeface="Arial"/>
              </a:rPr>
              <a:t>Condiciones precarias de habitación</a:t>
            </a:r>
            <a:endParaRPr lang="es-MX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AutoShape 22"/>
          <p:cNvSpPr>
            <a:spLocks noChangeArrowheads="1"/>
          </p:cNvSpPr>
          <p:nvPr/>
        </p:nvSpPr>
        <p:spPr bwMode="gray">
          <a:xfrm>
            <a:off x="3314686" y="3441035"/>
            <a:ext cx="2361847" cy="1520445"/>
          </a:xfrm>
          <a:prstGeom prst="flowChartAlternateProcess">
            <a:avLst/>
          </a:prstGeom>
          <a:solidFill>
            <a:srgbClr val="14487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81320" dir="3080412" algn="ctr" rotWithShape="0">
              <a:srgbClr val="B2B2B2">
                <a:alpha val="50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s-ES_tradnl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526361" y="3659582"/>
            <a:ext cx="22602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dirty="0" smtClean="0">
                <a:solidFill>
                  <a:schemeClr val="bg1"/>
                </a:solidFill>
                <a:latin typeface="Arial"/>
                <a:cs typeface="Arial"/>
              </a:rPr>
              <a:t>Afecta atención a la </a:t>
            </a:r>
          </a:p>
          <a:p>
            <a:pPr lvl="0"/>
            <a:r>
              <a:rPr lang="es-MX" sz="1400" dirty="0" smtClean="0">
                <a:solidFill>
                  <a:schemeClr val="bg1"/>
                </a:solidFill>
                <a:latin typeface="Arial"/>
                <a:cs typeface="Arial"/>
              </a:rPr>
              <a:t>salud</a:t>
            </a:r>
          </a:p>
          <a:p>
            <a:pPr lvl="0"/>
            <a:r>
              <a:rPr lang="es-MX" sz="1400" dirty="0" smtClean="0">
                <a:solidFill>
                  <a:schemeClr val="bg1"/>
                </a:solidFill>
                <a:latin typeface="Arial"/>
                <a:cs typeface="Arial"/>
              </a:rPr>
              <a:t>Limita acumulación de  capital salud</a:t>
            </a:r>
            <a:endParaRPr lang="es-MX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678373" y="3789750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18" name="Elipse 17"/>
          <p:cNvSpPr/>
          <p:nvPr/>
        </p:nvSpPr>
        <p:spPr>
          <a:xfrm>
            <a:off x="3489319" y="3798708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19" name="Elipse 18"/>
          <p:cNvSpPr/>
          <p:nvPr/>
        </p:nvSpPr>
        <p:spPr>
          <a:xfrm>
            <a:off x="3489319" y="4204621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20" name="AutoShape 22"/>
          <p:cNvSpPr>
            <a:spLocks noChangeArrowheads="1"/>
          </p:cNvSpPr>
          <p:nvPr/>
        </p:nvSpPr>
        <p:spPr bwMode="gray">
          <a:xfrm>
            <a:off x="6214531" y="3441035"/>
            <a:ext cx="2361847" cy="1520445"/>
          </a:xfrm>
          <a:prstGeom prst="flowChartAlternateProcess">
            <a:avLst/>
          </a:prstGeom>
          <a:solidFill>
            <a:srgbClr val="14487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81320" dir="3080412" algn="ctr" rotWithShape="0">
              <a:srgbClr val="B2B2B2">
                <a:alpha val="50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s-ES_tradnl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6426206" y="3651115"/>
            <a:ext cx="22602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dirty="0" smtClean="0">
                <a:solidFill>
                  <a:srgbClr val="FFFFFF"/>
                </a:solidFill>
                <a:latin typeface="Arial"/>
                <a:cs typeface="Arial"/>
              </a:rPr>
              <a:t>Sin recursos, no hay inversión, sin inversión </a:t>
            </a:r>
          </a:p>
          <a:p>
            <a:pPr lvl="0"/>
            <a:r>
              <a:rPr lang="es-MX" sz="1400" dirty="0" smtClean="0">
                <a:solidFill>
                  <a:srgbClr val="FFFFFF"/>
                </a:solidFill>
                <a:latin typeface="Arial"/>
                <a:cs typeface="Arial"/>
              </a:rPr>
              <a:t>no se generan recursos</a:t>
            </a:r>
            <a:endParaRPr lang="es-MX" sz="1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6389164" y="3790241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black">
          <a:xfrm rot="5400000">
            <a:off x="5593874" y="3983549"/>
            <a:ext cx="736602" cy="300340"/>
          </a:xfrm>
          <a:prstGeom prst="triangle">
            <a:avLst>
              <a:gd name="adj" fmla="val 50000"/>
            </a:avLst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" name="CuadroTexto 28"/>
          <p:cNvSpPr txBox="1">
            <a:spLocks noChangeArrowheads="1"/>
          </p:cNvSpPr>
          <p:nvPr/>
        </p:nvSpPr>
        <p:spPr bwMode="auto">
          <a:xfrm>
            <a:off x="627571" y="2919297"/>
            <a:ext cx="2077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600" b="1" dirty="0" smtClean="0">
                <a:solidFill>
                  <a:srgbClr val="14487D"/>
                </a:solidFill>
                <a:latin typeface="Arial"/>
                <a:cs typeface="Arial"/>
              </a:rPr>
              <a:t>Recursos limitados</a:t>
            </a:r>
            <a:endParaRPr lang="es-ES_tradnl" sz="1600" b="1" dirty="0">
              <a:solidFill>
                <a:srgbClr val="14487D"/>
              </a:solidFill>
              <a:latin typeface="Arial"/>
              <a:cs typeface="Arial"/>
            </a:endParaRPr>
          </a:p>
        </p:txBody>
      </p:sp>
      <p:sp>
        <p:nvSpPr>
          <p:cNvPr id="26" name="CuadroTexto 28"/>
          <p:cNvSpPr txBox="1">
            <a:spLocks noChangeArrowheads="1"/>
          </p:cNvSpPr>
          <p:nvPr/>
        </p:nvSpPr>
        <p:spPr bwMode="auto">
          <a:xfrm>
            <a:off x="3531654" y="2749957"/>
            <a:ext cx="1975421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600" b="1" dirty="0" smtClean="0">
                <a:solidFill>
                  <a:srgbClr val="14487D"/>
                </a:solidFill>
                <a:latin typeface="Arial"/>
                <a:cs typeface="Arial"/>
              </a:rPr>
              <a:t>Limitado acceso a</a:t>
            </a:r>
          </a:p>
          <a:p>
            <a:r>
              <a:rPr lang="es-ES_tradnl" sz="1600" b="1" dirty="0">
                <a:solidFill>
                  <a:srgbClr val="14487D"/>
                </a:solidFill>
                <a:latin typeface="Arial"/>
                <a:cs typeface="Arial"/>
              </a:rPr>
              <a:t>b</a:t>
            </a:r>
            <a:r>
              <a:rPr lang="es-ES_tradnl" sz="1600" b="1" dirty="0" smtClean="0">
                <a:solidFill>
                  <a:srgbClr val="14487D"/>
                </a:solidFill>
                <a:latin typeface="Arial"/>
                <a:cs typeface="Arial"/>
              </a:rPr>
              <a:t>ienes y servicios</a:t>
            </a:r>
            <a:endParaRPr lang="es-ES_tradnl" sz="1600" b="1" dirty="0">
              <a:solidFill>
                <a:srgbClr val="14487D"/>
              </a:solidFill>
              <a:latin typeface="Arial"/>
              <a:cs typeface="Arial"/>
            </a:endParaRPr>
          </a:p>
        </p:txBody>
      </p:sp>
      <p:sp>
        <p:nvSpPr>
          <p:cNvPr id="27" name="CuadroTexto 28"/>
          <p:cNvSpPr txBox="1">
            <a:spLocks noChangeArrowheads="1"/>
          </p:cNvSpPr>
          <p:nvPr/>
        </p:nvSpPr>
        <p:spPr bwMode="auto">
          <a:xfrm>
            <a:off x="6423032" y="2919297"/>
            <a:ext cx="1906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600" b="1" dirty="0" smtClean="0">
                <a:solidFill>
                  <a:srgbClr val="14487D"/>
                </a:solidFill>
                <a:latin typeface="Arial"/>
                <a:cs typeface="Arial"/>
              </a:rPr>
              <a:t>Perpetua pobreza</a:t>
            </a:r>
            <a:endParaRPr lang="es-ES_tradnl" sz="1600" b="1" dirty="0">
              <a:solidFill>
                <a:srgbClr val="14487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032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863580" y="1018502"/>
            <a:ext cx="721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Desde la óptica de capital humano, la inversión </a:t>
            </a:r>
          </a:p>
          <a:p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en salud es necesaria para el desarrollo.</a:t>
            </a:r>
            <a:endParaRPr lang="es-ES_tradnl" sz="2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AutoShape 22"/>
          <p:cNvSpPr>
            <a:spLocks noChangeArrowheads="1"/>
          </p:cNvSpPr>
          <p:nvPr/>
        </p:nvSpPr>
        <p:spPr bwMode="gray">
          <a:xfrm>
            <a:off x="524579" y="3424101"/>
            <a:ext cx="2247886" cy="1077919"/>
          </a:xfrm>
          <a:prstGeom prst="flowChartAlternateProcess">
            <a:avLst/>
          </a:prstGeom>
          <a:solidFill>
            <a:srgbClr val="14487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81320" dir="3080412" algn="ctr" rotWithShape="0">
              <a:srgbClr val="B2B2B2">
                <a:alpha val="50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s-ES_tradnl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black">
          <a:xfrm rot="5400000">
            <a:off x="2706740" y="3814209"/>
            <a:ext cx="736602" cy="300340"/>
          </a:xfrm>
          <a:prstGeom prst="triangle">
            <a:avLst>
              <a:gd name="adj" fmla="val 50000"/>
            </a:avLst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4" name="Rectángulo 13"/>
          <p:cNvSpPr/>
          <p:nvPr/>
        </p:nvSpPr>
        <p:spPr>
          <a:xfrm>
            <a:off x="698483" y="3646300"/>
            <a:ext cx="207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dirty="0" smtClean="0">
                <a:solidFill>
                  <a:schemeClr val="bg1"/>
                </a:solidFill>
                <a:latin typeface="Arial"/>
                <a:cs typeface="Arial"/>
              </a:rPr>
              <a:t>Incrementos en</a:t>
            </a:r>
          </a:p>
          <a:p>
            <a:pPr lvl="0"/>
            <a:r>
              <a:rPr lang="es-ES_tradnl" sz="1400" dirty="0" smtClean="0">
                <a:solidFill>
                  <a:schemeClr val="bg1"/>
                </a:solidFill>
                <a:latin typeface="Arial"/>
                <a:cs typeface="Arial"/>
              </a:rPr>
              <a:t>productividad</a:t>
            </a:r>
            <a:endParaRPr lang="es-MX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AutoShape 22"/>
          <p:cNvSpPr>
            <a:spLocks noChangeArrowheads="1"/>
          </p:cNvSpPr>
          <p:nvPr/>
        </p:nvSpPr>
        <p:spPr bwMode="gray">
          <a:xfrm>
            <a:off x="3314686" y="3441035"/>
            <a:ext cx="2361847" cy="1060985"/>
          </a:xfrm>
          <a:prstGeom prst="flowChartAlternateProcess">
            <a:avLst/>
          </a:prstGeom>
          <a:solidFill>
            <a:srgbClr val="14487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81320" dir="3080412" algn="ctr" rotWithShape="0">
              <a:srgbClr val="B2B2B2">
                <a:alpha val="50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s-ES_tradnl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526361" y="3659582"/>
            <a:ext cx="22602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dirty="0" smtClean="0">
                <a:solidFill>
                  <a:schemeClr val="bg1"/>
                </a:solidFill>
                <a:latin typeface="Arial"/>
                <a:cs typeface="Arial"/>
              </a:rPr>
              <a:t>Crecimiento económico</a:t>
            </a:r>
            <a:endParaRPr lang="es-MX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678373" y="3789750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18" name="Elipse 17"/>
          <p:cNvSpPr/>
          <p:nvPr/>
        </p:nvSpPr>
        <p:spPr>
          <a:xfrm>
            <a:off x="3489319" y="3798708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20" name="AutoShape 22"/>
          <p:cNvSpPr>
            <a:spLocks noChangeArrowheads="1"/>
          </p:cNvSpPr>
          <p:nvPr/>
        </p:nvSpPr>
        <p:spPr bwMode="gray">
          <a:xfrm>
            <a:off x="6214531" y="3441035"/>
            <a:ext cx="2361847" cy="1060985"/>
          </a:xfrm>
          <a:prstGeom prst="flowChartAlternateProcess">
            <a:avLst/>
          </a:prstGeom>
          <a:solidFill>
            <a:srgbClr val="14487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blurRad="63500" dist="81320" dir="3080412" algn="ctr" rotWithShape="0">
              <a:srgbClr val="B2B2B2">
                <a:alpha val="50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s-ES_tradnl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6426206" y="3651115"/>
            <a:ext cx="22602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400" dirty="0" smtClean="0">
                <a:solidFill>
                  <a:srgbClr val="FFFFFF"/>
                </a:solidFill>
                <a:latin typeface="Arial"/>
                <a:cs typeface="Arial"/>
              </a:rPr>
              <a:t>Equidad</a:t>
            </a:r>
          </a:p>
          <a:p>
            <a:pPr lvl="0"/>
            <a:r>
              <a:rPr lang="es-MX" sz="1400" dirty="0" smtClean="0">
                <a:solidFill>
                  <a:srgbClr val="FFFFFF"/>
                </a:solidFill>
                <a:latin typeface="Arial"/>
                <a:cs typeface="Arial"/>
              </a:rPr>
              <a:t>Fortalece la democracia</a:t>
            </a:r>
            <a:endParaRPr lang="es-MX" sz="1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6389164" y="3790241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black">
          <a:xfrm rot="5400000">
            <a:off x="5593874" y="3814209"/>
            <a:ext cx="736602" cy="300340"/>
          </a:xfrm>
          <a:prstGeom prst="triangle">
            <a:avLst>
              <a:gd name="adj" fmla="val 50000"/>
            </a:avLst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" name="CuadroTexto 28"/>
          <p:cNvSpPr txBox="1">
            <a:spLocks noChangeArrowheads="1"/>
          </p:cNvSpPr>
          <p:nvPr/>
        </p:nvSpPr>
        <p:spPr bwMode="auto">
          <a:xfrm>
            <a:off x="983185" y="2944698"/>
            <a:ext cx="13248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600" b="1" dirty="0" smtClean="0">
                <a:solidFill>
                  <a:srgbClr val="14487D"/>
                </a:solidFill>
                <a:latin typeface="Arial"/>
                <a:cs typeface="Arial"/>
              </a:rPr>
              <a:t>Mejor salud</a:t>
            </a:r>
            <a:endParaRPr lang="es-ES_tradnl" sz="1600" b="1" dirty="0">
              <a:solidFill>
                <a:srgbClr val="14487D"/>
              </a:solidFill>
              <a:latin typeface="Arial"/>
              <a:cs typeface="Arial"/>
            </a:endParaRPr>
          </a:p>
        </p:txBody>
      </p:sp>
      <p:sp>
        <p:nvSpPr>
          <p:cNvPr id="26" name="CuadroTexto 28"/>
          <p:cNvSpPr txBox="1">
            <a:spLocks noChangeArrowheads="1"/>
          </p:cNvSpPr>
          <p:nvPr/>
        </p:nvSpPr>
        <p:spPr bwMode="auto">
          <a:xfrm>
            <a:off x="3387715" y="2944698"/>
            <a:ext cx="22025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600" b="1" dirty="0" smtClean="0">
                <a:solidFill>
                  <a:srgbClr val="14487D"/>
                </a:solidFill>
                <a:latin typeface="Arial"/>
                <a:cs typeface="Arial"/>
              </a:rPr>
              <a:t>Mayor productividad</a:t>
            </a:r>
            <a:endParaRPr lang="es-ES_tradnl" sz="1600" b="1" dirty="0">
              <a:solidFill>
                <a:srgbClr val="14487D"/>
              </a:solidFill>
              <a:latin typeface="Arial"/>
              <a:cs typeface="Arial"/>
            </a:endParaRPr>
          </a:p>
        </p:txBody>
      </p:sp>
      <p:sp>
        <p:nvSpPr>
          <p:cNvPr id="27" name="CuadroTexto 28"/>
          <p:cNvSpPr txBox="1">
            <a:spLocks noChangeArrowheads="1"/>
          </p:cNvSpPr>
          <p:nvPr/>
        </p:nvSpPr>
        <p:spPr bwMode="auto">
          <a:xfrm>
            <a:off x="6202890" y="2944698"/>
            <a:ext cx="23775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600" b="1" dirty="0" smtClean="0">
                <a:solidFill>
                  <a:srgbClr val="14487D"/>
                </a:solidFill>
                <a:latin typeface="Arial"/>
                <a:cs typeface="Arial"/>
              </a:rPr>
              <a:t>Reducción en pobreza</a:t>
            </a:r>
            <a:endParaRPr lang="es-ES_tradnl" sz="1600" b="1" dirty="0">
              <a:solidFill>
                <a:srgbClr val="14487D"/>
              </a:solidFill>
              <a:latin typeface="Arial"/>
              <a:cs typeface="Arial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389164" y="3993832"/>
            <a:ext cx="74084" cy="7408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776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MX" dirty="0" smtClean="0"/>
              <a:t>Estatura en personas adultas en México por </a:t>
            </a:r>
            <a:r>
              <a:rPr lang="es-MX" dirty="0" err="1" smtClean="0"/>
              <a:t>decil</a:t>
            </a:r>
            <a:r>
              <a:rPr lang="es-MX" dirty="0" smtClean="0"/>
              <a:t> socioeconómico</a:t>
            </a:r>
            <a:endParaRPr lang="es-MX" dirty="0"/>
          </a:p>
        </p:txBody>
      </p:sp>
      <p:pic>
        <p:nvPicPr>
          <p:cNvPr id="5" name="4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136904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367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15196</TotalTime>
  <Words>1472</Words>
  <Application>Microsoft Office PowerPoint</Application>
  <PresentationFormat>Presentación en pantalla (4:3)</PresentationFormat>
  <Paragraphs>263</Paragraphs>
  <Slides>53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54" baseType="lpstr">
      <vt:lpstr>Tema de Office</vt:lpstr>
      <vt:lpstr>Protección social en salud en México: avances y retos</vt:lpstr>
      <vt:lpstr>Dimensiones de la cobertura universal en salud</vt:lpstr>
      <vt:lpstr>Presentación de PowerPoint</vt:lpstr>
      <vt:lpstr>Avances y retos</vt:lpstr>
      <vt:lpstr>Salud, Pobreza y capital humano</vt:lpstr>
      <vt:lpstr>¿Por qué es importante la salud?</vt:lpstr>
      <vt:lpstr>Presentación de PowerPoint</vt:lpstr>
      <vt:lpstr>Presentación de PowerPoint</vt:lpstr>
      <vt:lpstr>Estatura en personas adultas en México por decil socioeconómico</vt:lpstr>
      <vt:lpstr>Rendimientos en ingresos del capital salud en México por sexo</vt:lpstr>
      <vt:lpstr>Salud y capital humano</vt:lpstr>
      <vt:lpstr>Protección en salud</vt:lpstr>
      <vt:lpstr>Protección social en salud</vt:lpstr>
      <vt:lpstr>Trayectoria de la protección en salud en México</vt:lpstr>
      <vt:lpstr>Abordaje a la protección social en salud</vt:lpstr>
      <vt:lpstr>Evolución de la protección en salud en México: 2000</vt:lpstr>
      <vt:lpstr>Evolución de la protección en salud en México: 2006</vt:lpstr>
      <vt:lpstr>Evolución de la protección en salud en México: 2012 (sin ajustes)</vt:lpstr>
      <vt:lpstr>Evolución de la protección en salud en México: 2012 (CON ajustes)</vt:lpstr>
      <vt:lpstr>La información generada por las ENSAnut es consistente con datos de INEGI</vt:lpstr>
      <vt:lpstr>¿Quiénes son los que han quedado fuera de la protección en salud?</vt:lpstr>
      <vt:lpstr>El porcentaje sin protección es similar por quintil socioeconómico</vt:lpstr>
      <vt:lpstr>Pero el punto de partida en 2006 era heterogéneo</vt:lpstr>
      <vt:lpstr>Las cifras por entidad reflejan igualmente el avance en la protección de 2006 a…</vt:lpstr>
      <vt:lpstr>…2012, aunque con cierta heterogeneidad entre entidades federativas</vt:lpstr>
      <vt:lpstr>Protección en salud por tamaño de localidad de residencia</vt:lpstr>
      <vt:lpstr>En términos del perfil demográfico, se observan diferencias entre la población bajo diferentes esquemas de protección en salud</vt:lpstr>
      <vt:lpstr>El principal reto en cobertura está en los mexicanos entre 15 y 29 años, en particular los que no estudian ni trabajan (ya no los cubren los padres) </vt:lpstr>
      <vt:lpstr>¿En dónde se atiende la población? Cerca de 40% de las consultas ambulatorias (9.3m quincena) se dan en el sector privado, de las que 40% son en consultorios de farmacias</vt:lpstr>
      <vt:lpstr>Incluso 30% de los afiliados a servicios públicos recurre a los privados para su atención (1/3 en consultorios de farmacias)</vt:lpstr>
      <vt:lpstr>¿Por qué la población no asiste a los servicios públicos?</vt:lpstr>
      <vt:lpstr>Presentación de PowerPoint</vt:lpstr>
      <vt:lpstr>Porcentaje de adultos con Dx medico previo y control (n=1,943)</vt:lpstr>
      <vt:lpstr>Porcentaje de HTA controlada en adultos, por tipo de institución de salud  (n=1,414)</vt:lpstr>
      <vt:lpstr>En la atención al parto, ha crecido la proporción de cesáreas</vt:lpstr>
      <vt:lpstr>Con una proporción elevada de cesáreas programadas</vt:lpstr>
      <vt:lpstr>Tiempos de espera</vt:lpstr>
      <vt:lpstr>Presentación de PowerPoint</vt:lpstr>
      <vt:lpstr>Equidad inmunológica: probabilidad igual de vacunación</vt:lpstr>
      <vt:lpstr>En intervenciones que requieren mayor interacción con el proveedor, hay diferencias por NSE</vt:lpstr>
      <vt:lpstr>Estas diferencias son más evidentes en intervenciones en adultas</vt:lpstr>
      <vt:lpstr>Y se evidencian en la atención al nacimiento</vt:lpstr>
      <vt:lpstr>En el tiempo, las brechas persisten</vt:lpstr>
      <vt:lpstr>Las estrategias para acercar a la población a los servicios mejoran los resultados</vt:lpstr>
      <vt:lpstr>Si bien la atención al nacimiento sigue mostrándose como un reto</vt:lpstr>
      <vt:lpstr>Presentación de PowerPoint</vt:lpstr>
      <vt:lpstr>Retos</vt:lpstr>
      <vt:lpstr>Acceso efectivo</vt:lpstr>
      <vt:lpstr>ensanut.insp.mx</vt:lpstr>
      <vt:lpstr>Protección social en salud y cobertura efectiva en México: avances y retos</vt:lpstr>
      <vt:lpstr>Las encuestas han sido una herramienta clave en México para monitorear las condiciones de salud y nutrición de la población, así como para la formulación de políticas en salud</vt:lpstr>
      <vt:lpstr>Las ENSANUT han compartido como objetivos principales la generación de evidencia para informar políticas</vt:lpstr>
      <vt:lpstr>Pirámide de población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CIEE/INSP</dc:creator>
  <cp:lastModifiedBy>Juan Pablo Gutierrez</cp:lastModifiedBy>
  <cp:revision>141</cp:revision>
  <dcterms:created xsi:type="dcterms:W3CDTF">2012-04-18T15:47:54Z</dcterms:created>
  <dcterms:modified xsi:type="dcterms:W3CDTF">2013-04-26T21:08:39Z</dcterms:modified>
</cp:coreProperties>
</file>